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ambria Math" panose="02040503050406030204" pitchFamily="18" charset="0"/>
      <p:regular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3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12112"/>
            <a:ext cx="7556421" cy="1956435"/>
          </a:xfrm>
          <a:prstGeom prst="rect">
            <a:avLst/>
          </a:prstGeom>
          <a:noFill/>
          <a:ln/>
        </p:spPr>
        <p:txBody>
          <a:bodyPr wrap="squar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Romberg Integration</a:t>
            </a:r>
            <a:endParaRPr lang="en-US" sz="6150" dirty="0"/>
          </a:p>
        </p:txBody>
      </p:sp>
      <p:sp>
        <p:nvSpPr>
          <p:cNvPr id="4" name="Text 1"/>
          <p:cNvSpPr/>
          <p:nvPr/>
        </p:nvSpPr>
        <p:spPr>
          <a:xfrm>
            <a:off x="1736646" y="4908709"/>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Group - Perseus </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09186"/>
            <a:ext cx="10035659" cy="756285"/>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Romberg Integration Table for </a:t>
            </a:r>
            <a:r>
              <a:rPr lang="en-US" sz="4450" b="1" i="1" dirty="0">
                <a:solidFill>
                  <a:srgbClr val="000000"/>
                </a:solidFill>
                <a:latin typeface="Inter Bold" pitchFamily="34" charset="0"/>
                <a:ea typeface="Inter Bold" pitchFamily="34" charset="-122"/>
                <a:cs typeface="Inter Bold" pitchFamily="34" charset="-120"/>
              </a:rPr>
              <a:t>sin(x)</a:t>
            </a:r>
            <a:r>
              <a:rPr lang="en-US" sz="4450" b="1" dirty="0">
                <a:solidFill>
                  <a:srgbClr val="000000"/>
                </a:solidFill>
                <a:latin typeface="Inter Bold" pitchFamily="34" charset="0"/>
                <a:ea typeface="Inter Bold" pitchFamily="34" charset="-122"/>
                <a:cs typeface="Inter Bold" pitchFamily="34" charset="-120"/>
              </a:rPr>
              <a:t> </a:t>
            </a:r>
            <a:endParaRPr lang="en-US" sz="4450" dirty="0"/>
          </a:p>
        </p:txBody>
      </p:sp>
      <p:sp>
        <p:nvSpPr>
          <p:cNvPr id="3" name="Text 1"/>
          <p:cNvSpPr/>
          <p:nvPr/>
        </p:nvSpPr>
        <p:spPr>
          <a:xfrm>
            <a:off x="793790" y="231909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Romberg table systematically calculates more accurate approximations. Each column represents a higher order of accuracy.</a:t>
            </a:r>
            <a:endParaRPr lang="en-US" sz="1750" dirty="0"/>
          </a:p>
        </p:txBody>
      </p:sp>
      <p:sp>
        <p:nvSpPr>
          <p:cNvPr id="4" name="Shape 2"/>
          <p:cNvSpPr/>
          <p:nvPr/>
        </p:nvSpPr>
        <p:spPr>
          <a:xfrm>
            <a:off x="793790" y="3300055"/>
            <a:ext cx="13042821" cy="1966198"/>
          </a:xfrm>
          <a:prstGeom prst="roundRect">
            <a:avLst>
              <a:gd name="adj" fmla="val 4845"/>
            </a:avLst>
          </a:prstGeom>
          <a:noFill/>
          <a:ln w="7620">
            <a:solidFill>
              <a:srgbClr val="000000">
                <a:alpha val="8000"/>
              </a:srgbClr>
            </a:solidFill>
            <a:prstDash val="solid"/>
          </a:ln>
        </p:spPr>
        <p:txBody>
          <a:bodyPr/>
          <a:lstStyle/>
          <a:p>
            <a:endParaRPr lang="en-US"/>
          </a:p>
        </p:txBody>
      </p:sp>
      <p:sp>
        <p:nvSpPr>
          <p:cNvPr id="5" name="Shape 3"/>
          <p:cNvSpPr/>
          <p:nvPr/>
        </p:nvSpPr>
        <p:spPr>
          <a:xfrm>
            <a:off x="801410" y="3307675"/>
            <a:ext cx="13027581" cy="650319"/>
          </a:xfrm>
          <a:prstGeom prst="rect">
            <a:avLst/>
          </a:prstGeom>
          <a:solidFill>
            <a:srgbClr val="FFFFFF">
              <a:alpha val="4000"/>
            </a:srgbClr>
          </a:solidFill>
          <a:ln/>
        </p:spPr>
        <p:txBody>
          <a:bodyPr/>
          <a:lstStyle/>
          <a:p>
            <a:endParaRPr lang="en-US"/>
          </a:p>
        </p:txBody>
      </p:sp>
      <p:sp>
        <p:nvSpPr>
          <p:cNvPr id="6" name="Text 4"/>
          <p:cNvSpPr/>
          <p:nvPr/>
        </p:nvSpPr>
        <p:spPr>
          <a:xfrm>
            <a:off x="1028462" y="3451384"/>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a:t>
            </a:r>
            <a:endParaRPr lang="en-US" sz="1750" dirty="0"/>
          </a:p>
        </p:txBody>
      </p:sp>
      <p:sp>
        <p:nvSpPr>
          <p:cNvPr id="7" name="Text 5"/>
          <p:cNvSpPr/>
          <p:nvPr/>
        </p:nvSpPr>
        <p:spPr>
          <a:xfrm>
            <a:off x="2334935" y="3451384"/>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0.459670119</a:t>
            </a:r>
            <a:endParaRPr lang="en-US" sz="1750" dirty="0"/>
          </a:p>
        </p:txBody>
      </p:sp>
      <p:sp>
        <p:nvSpPr>
          <p:cNvPr id="8" name="Text 6"/>
          <p:cNvSpPr/>
          <p:nvPr/>
        </p:nvSpPr>
        <p:spPr>
          <a:xfrm>
            <a:off x="6243161" y="3451384"/>
            <a:ext cx="344697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9" name="Text 7"/>
          <p:cNvSpPr/>
          <p:nvPr/>
        </p:nvSpPr>
        <p:spPr>
          <a:xfrm>
            <a:off x="10151388" y="3451384"/>
            <a:ext cx="345078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Shape 8"/>
          <p:cNvSpPr/>
          <p:nvPr/>
        </p:nvSpPr>
        <p:spPr>
          <a:xfrm>
            <a:off x="801410" y="3957995"/>
            <a:ext cx="13027581" cy="650319"/>
          </a:xfrm>
          <a:prstGeom prst="rect">
            <a:avLst/>
          </a:prstGeom>
          <a:solidFill>
            <a:srgbClr val="000000">
              <a:alpha val="4000"/>
            </a:srgbClr>
          </a:solidFill>
          <a:ln/>
        </p:spPr>
        <p:txBody>
          <a:bodyPr/>
          <a:lstStyle/>
          <a:p>
            <a:endParaRPr lang="en-US"/>
          </a:p>
        </p:txBody>
      </p:sp>
      <p:sp>
        <p:nvSpPr>
          <p:cNvPr id="11" name="Text 9"/>
          <p:cNvSpPr/>
          <p:nvPr/>
        </p:nvSpPr>
        <p:spPr>
          <a:xfrm>
            <a:off x="1028462" y="4101703"/>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a:t>
            </a:r>
            <a:endParaRPr lang="en-US" sz="1750" dirty="0"/>
          </a:p>
        </p:txBody>
      </p:sp>
      <p:sp>
        <p:nvSpPr>
          <p:cNvPr id="12" name="Text 10"/>
          <p:cNvSpPr/>
          <p:nvPr/>
        </p:nvSpPr>
        <p:spPr>
          <a:xfrm>
            <a:off x="2334935" y="410170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0.459691902</a:t>
            </a:r>
            <a:endParaRPr lang="en-US" sz="1750" dirty="0"/>
          </a:p>
        </p:txBody>
      </p:sp>
      <p:sp>
        <p:nvSpPr>
          <p:cNvPr id="13" name="Text 11"/>
          <p:cNvSpPr/>
          <p:nvPr/>
        </p:nvSpPr>
        <p:spPr>
          <a:xfrm>
            <a:off x="6243161" y="410170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0.459699109</a:t>
            </a:r>
            <a:endParaRPr lang="en-US" sz="1750" dirty="0"/>
          </a:p>
        </p:txBody>
      </p:sp>
      <p:sp>
        <p:nvSpPr>
          <p:cNvPr id="14" name="Text 12"/>
          <p:cNvSpPr/>
          <p:nvPr/>
        </p:nvSpPr>
        <p:spPr>
          <a:xfrm>
            <a:off x="10151388" y="4101703"/>
            <a:ext cx="345078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5" name="Shape 13"/>
          <p:cNvSpPr/>
          <p:nvPr/>
        </p:nvSpPr>
        <p:spPr>
          <a:xfrm>
            <a:off x="801410" y="4608314"/>
            <a:ext cx="13027581" cy="650319"/>
          </a:xfrm>
          <a:prstGeom prst="rect">
            <a:avLst/>
          </a:prstGeom>
          <a:solidFill>
            <a:srgbClr val="FFFFFF">
              <a:alpha val="4000"/>
            </a:srgbClr>
          </a:solidFill>
          <a:ln/>
        </p:spPr>
        <p:txBody>
          <a:bodyPr/>
          <a:lstStyle/>
          <a:p>
            <a:endParaRPr lang="en-US"/>
          </a:p>
        </p:txBody>
      </p:sp>
      <p:sp>
        <p:nvSpPr>
          <p:cNvPr id="16" name="Text 14"/>
          <p:cNvSpPr/>
          <p:nvPr/>
        </p:nvSpPr>
        <p:spPr>
          <a:xfrm>
            <a:off x="1028462" y="4752023"/>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a:t>
            </a:r>
            <a:endParaRPr lang="en-US" sz="1750" dirty="0"/>
          </a:p>
        </p:txBody>
      </p:sp>
      <p:sp>
        <p:nvSpPr>
          <p:cNvPr id="17" name="Text 15"/>
          <p:cNvSpPr/>
          <p:nvPr/>
        </p:nvSpPr>
        <p:spPr>
          <a:xfrm>
            <a:off x="2334935" y="475202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0.459697078</a:t>
            </a:r>
            <a:endParaRPr lang="en-US" sz="1750" dirty="0"/>
          </a:p>
        </p:txBody>
      </p:sp>
      <p:sp>
        <p:nvSpPr>
          <p:cNvPr id="18" name="Text 16"/>
          <p:cNvSpPr/>
          <p:nvPr/>
        </p:nvSpPr>
        <p:spPr>
          <a:xfrm>
            <a:off x="6243161" y="475202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0.459698774</a:t>
            </a:r>
            <a:endParaRPr lang="en-US" sz="1750" dirty="0"/>
          </a:p>
        </p:txBody>
      </p:sp>
      <p:sp>
        <p:nvSpPr>
          <p:cNvPr id="19" name="Text 17"/>
          <p:cNvSpPr/>
          <p:nvPr/>
        </p:nvSpPr>
        <p:spPr>
          <a:xfrm>
            <a:off x="10151388" y="475202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CCCCCC"/>
                </a:highlight>
                <a:latin typeface="Inter" pitchFamily="34" charset="0"/>
                <a:ea typeface="Inter" pitchFamily="34" charset="-122"/>
                <a:cs typeface="Inter" pitchFamily="34" charset="-120"/>
              </a:rPr>
              <a:t>0.4596976941</a:t>
            </a:r>
            <a:endParaRPr lang="en-US" sz="1750" dirty="0"/>
          </a:p>
        </p:txBody>
      </p:sp>
      <p:sp>
        <p:nvSpPr>
          <p:cNvPr id="20" name="Text 18"/>
          <p:cNvSpPr/>
          <p:nvPr/>
        </p:nvSpPr>
        <p:spPr>
          <a:xfrm>
            <a:off x="793790" y="552140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value </a:t>
            </a:r>
            <a:r>
              <a:rPr lang="en-US" sz="1750" b="1" dirty="0">
                <a:solidFill>
                  <a:srgbClr val="272525"/>
                </a:solidFill>
                <a:latin typeface="Inter" pitchFamily="34" charset="0"/>
                <a:ea typeface="Inter" pitchFamily="34" charset="-122"/>
                <a:cs typeface="Inter" pitchFamily="34" charset="-120"/>
              </a:rPr>
              <a:t>0.4596976941</a:t>
            </a:r>
            <a:r>
              <a:rPr lang="en-US" sz="1750" dirty="0">
                <a:solidFill>
                  <a:srgbClr val="272525"/>
                </a:solidFill>
                <a:latin typeface="Inter" pitchFamily="34" charset="0"/>
                <a:ea typeface="Inter" pitchFamily="34" charset="-122"/>
                <a:cs typeface="Inter" pitchFamily="34" charset="-120"/>
              </a:rPr>
              <a:t> (highlighted) is obtained after just a few iterations and matches the exact value very closely.</a:t>
            </a:r>
            <a:endParaRPr lang="en-US" sz="1750" dirty="0"/>
          </a:p>
        </p:txBody>
      </p:sp>
      <p:sp>
        <p:nvSpPr>
          <p:cNvPr id="21" name="Text 19"/>
          <p:cNvSpPr/>
          <p:nvPr/>
        </p:nvSpPr>
        <p:spPr>
          <a:xfrm>
            <a:off x="793790" y="613945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Result:</a:t>
            </a:r>
            <a:r>
              <a:rPr lang="en-US" sz="1750" dirty="0">
                <a:solidFill>
                  <a:srgbClr val="272525"/>
                </a:solidFill>
                <a:latin typeface="Inter" pitchFamily="34" charset="0"/>
                <a:ea typeface="Inter" pitchFamily="34" charset="-122"/>
                <a:cs typeface="Inter" pitchFamily="34" charset="-120"/>
              </a:rPr>
              <a:t> 0.4596976941</a:t>
            </a:r>
            <a:endParaRPr lang="en-US" sz="1750" dirty="0"/>
          </a:p>
        </p:txBody>
      </p:sp>
      <p:sp>
        <p:nvSpPr>
          <p:cNvPr id="22" name="Text 20"/>
          <p:cNvSpPr/>
          <p:nvPr/>
        </p:nvSpPr>
        <p:spPr>
          <a:xfrm>
            <a:off x="793790" y="6757511"/>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Absolute Error:</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\approx 0</a:t>
            </a:r>
            <a:endParaRPr lang="en-US" sz="1750" dirty="0"/>
          </a:p>
        </p:txBody>
      </p:sp>
      <p:sp>
        <p:nvSpPr>
          <p:cNvPr id="23" name="Rectangle 22">
            <a:extLst>
              <a:ext uri="{FF2B5EF4-FFF2-40B4-BE49-F238E27FC236}">
                <a16:creationId xmlns:a16="http://schemas.microsoft.com/office/drawing/2014/main" id="{715F21CD-F00E-A923-6F6D-94239022C89E}"/>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38280" y="596622"/>
            <a:ext cx="5953720" cy="440650"/>
          </a:xfrm>
          <a:prstGeom prst="rect">
            <a:avLst/>
          </a:prstGeom>
          <a:noFill/>
          <a:ln/>
        </p:spPr>
        <p:txBody>
          <a:bodyPr wrap="none" lIns="0" tIns="0" rIns="0" bIns="0" rtlCol="0" anchor="t"/>
          <a:lstStyle/>
          <a:p>
            <a:pPr marL="0" indent="0" algn="ctr">
              <a:lnSpc>
                <a:spcPts val="3450"/>
              </a:lnSpc>
              <a:buNone/>
            </a:pPr>
            <a:r>
              <a:rPr lang="en-US" sz="2750" b="1" u="sng" dirty="0">
                <a:solidFill>
                  <a:srgbClr val="000000"/>
                </a:solidFill>
                <a:latin typeface="Inter Bold" pitchFamily="34" charset="0"/>
                <a:ea typeface="Inter Bold" pitchFamily="34" charset="-122"/>
                <a:cs typeface="Inter Bold" pitchFamily="34" charset="-120"/>
              </a:rPr>
              <a:t>Romberg Integration: Pseudocode </a:t>
            </a:r>
          </a:p>
          <a:p>
            <a:pPr marL="0" indent="0" algn="ctr">
              <a:lnSpc>
                <a:spcPts val="3450"/>
              </a:lnSpc>
              <a:buNone/>
            </a:pPr>
            <a:endParaRPr lang="en-US" sz="2200" b="1" dirty="0">
              <a:solidFill>
                <a:srgbClr val="000000"/>
              </a:solidFill>
              <a:latin typeface="Inter Bold" pitchFamily="34" charset="0"/>
              <a:ea typeface="Inter Bold" pitchFamily="34" charset="-122"/>
            </a:endParaRPr>
          </a:p>
          <a:p>
            <a:r>
              <a:rPr lang="en-US" sz="2200" dirty="0"/>
              <a:t>Input:</a:t>
            </a:r>
          </a:p>
          <a:p>
            <a:r>
              <a:rPr lang="en-US" sz="2200" dirty="0"/>
              <a:t>a, b → Integration limits</a:t>
            </a:r>
          </a:p>
          <a:p>
            <a:r>
              <a:rPr lang="en-US" sz="2200" dirty="0"/>
              <a:t>L → Maximum level</a:t>
            </a:r>
          </a:p>
          <a:p>
            <a:r>
              <a:rPr lang="en-US" sz="2200" dirty="0"/>
              <a:t>Output:</a:t>
            </a:r>
          </a:p>
          <a:p>
            <a:r>
              <a:rPr lang="en-US" sz="2200" dirty="0"/>
              <a:t>Romberg table R</a:t>
            </a:r>
          </a:p>
          <a:p>
            <a:r>
              <a:rPr lang="en-US" sz="2200" dirty="0"/>
              <a:t>Best approximation of ∫ f(x) dx from a to b</a:t>
            </a:r>
          </a:p>
          <a:p>
            <a:r>
              <a:rPr lang="en-US" sz="2200" dirty="0"/>
              <a:t>Steps:</a:t>
            </a:r>
          </a:p>
          <a:p>
            <a:r>
              <a:rPr lang="en-US" sz="2200" dirty="0"/>
              <a:t>Create a 2D array R[0..L][0..L]</a:t>
            </a:r>
          </a:p>
          <a:p>
            <a:r>
              <a:rPr lang="en-US" sz="2200" dirty="0"/>
              <a:t>For k = 0 to L:</a:t>
            </a:r>
          </a:p>
          <a:p>
            <a:pPr lvl="1"/>
            <a:r>
              <a:rPr lang="en-US" sz="2200" dirty="0"/>
              <a:t>Set n = 2^k</a:t>
            </a:r>
          </a:p>
          <a:p>
            <a:pPr lvl="1"/>
            <a:r>
              <a:rPr lang="en-US" sz="2200" dirty="0"/>
              <a:t>Compute:</a:t>
            </a:r>
            <a:br>
              <a:rPr lang="en-US" sz="2200" dirty="0"/>
            </a:br>
            <a:r>
              <a:rPr lang="en-US" sz="2200" dirty="0"/>
              <a:t>R[k][0] = Trapezoidal(a, b, n)</a:t>
            </a:r>
          </a:p>
          <a:p>
            <a:r>
              <a:rPr lang="en-US" sz="2200" dirty="0"/>
              <a:t>For j = 1 to k:</a:t>
            </a:r>
          </a:p>
          <a:p>
            <a:pPr lvl="1"/>
            <a:r>
              <a:rPr lang="en-US" sz="2200" dirty="0"/>
              <a:t>Compute:</a:t>
            </a:r>
            <a:br>
              <a:rPr lang="en-US" sz="2200" dirty="0"/>
            </a:br>
            <a:r>
              <a:rPr lang="en-US" sz="2200" dirty="0"/>
              <a:t>R[k][j] = R[k][j-1] + (R[k][j-1] - R[k-1][j-1]) / (4^j - 1)</a:t>
            </a:r>
          </a:p>
          <a:p>
            <a:r>
              <a:rPr lang="en-US" sz="2200" dirty="0"/>
              <a:t>End loops</a:t>
            </a:r>
          </a:p>
          <a:p>
            <a:r>
              <a:rPr lang="en-US" sz="2200" dirty="0"/>
              <a:t>Return R</a:t>
            </a:r>
            <a:br>
              <a:rPr lang="en-US" sz="2200" dirty="0"/>
            </a:br>
            <a:r>
              <a:rPr lang="en-US" sz="2200" dirty="0"/>
              <a:t>(Best approximation is R[L][L])</a:t>
            </a:r>
          </a:p>
          <a:p>
            <a:pPr marL="0" indent="0" algn="ctr">
              <a:lnSpc>
                <a:spcPts val="3450"/>
              </a:lnSpc>
              <a:buNone/>
            </a:pPr>
            <a:endParaRPr lang="en-US" sz="2750" dirty="0"/>
          </a:p>
        </p:txBody>
      </p:sp>
      <p:sp>
        <p:nvSpPr>
          <p:cNvPr id="19" name="Rectangle 18">
            <a:extLst>
              <a:ext uri="{FF2B5EF4-FFF2-40B4-BE49-F238E27FC236}">
                <a16:creationId xmlns:a16="http://schemas.microsoft.com/office/drawing/2014/main" id="{AE9C4622-2B7C-A764-D7D0-336E1BC04289}"/>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E50BB8-B0C9-694C-AE2E-CBA088C5BB98}"/>
              </a:ext>
            </a:extLst>
          </p:cNvPr>
          <p:cNvSpPr/>
          <p:nvPr/>
        </p:nvSpPr>
        <p:spPr>
          <a:xfrm>
            <a:off x="12513924" y="7538048"/>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66512"/>
            <a:ext cx="5080754"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Simpson's 1/3 Rule: Theory  </a:t>
            </a:r>
            <a:endParaRPr lang="en-US" sz="2900" dirty="0"/>
          </a:p>
        </p:txBody>
      </p:sp>
      <p:sp>
        <p:nvSpPr>
          <p:cNvPr id="3" name="Text 1"/>
          <p:cNvSpPr/>
          <p:nvPr/>
        </p:nvSpPr>
        <p:spPr>
          <a:xfrm>
            <a:off x="793790" y="1495782"/>
            <a:ext cx="6341626" cy="2211705"/>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Simpson's 1/3 Rule is another powerful numerical integration method that uses quadratic polynomials to approximate the function. It typically offers better accuracy than the Trapezoidal Rule for the same number of subintervals.</a:t>
            </a:r>
            <a:endParaRPr lang="en-US" sz="2300" dirty="0"/>
          </a:p>
        </p:txBody>
      </p:sp>
      <p:sp>
        <p:nvSpPr>
          <p:cNvPr id="4" name="Text 2"/>
          <p:cNvSpPr/>
          <p:nvPr/>
        </p:nvSpPr>
        <p:spPr>
          <a:xfrm>
            <a:off x="793790" y="376642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Formula:</a:t>
            </a:r>
            <a:endParaRPr lang="en-US" sz="1450" dirty="0"/>
          </a:p>
        </p:txBody>
      </p:sp>
      <p:sp>
        <p:nvSpPr>
          <p:cNvPr id="5" name="Text 3"/>
          <p:cNvSpPr/>
          <p:nvPr/>
        </p:nvSpPr>
        <p:spPr>
          <a:xfrm>
            <a:off x="793790" y="4183380"/>
            <a:ext cx="6341626" cy="645200"/>
          </a:xfrm>
          <a:prstGeom prst="rect">
            <a:avLst/>
          </a:prstGeom>
          <a:noFill/>
          <a:ln/>
        </p:spPr>
        <p:txBody>
          <a:bodyPr wrap="square" lIns="0" tIns="0" rIns="0" bIns="0" rtlCol="0" anchor="t"/>
          <a:lstStyle/>
          <a:p>
            <a:pPr marL="0" indent="0" algn="l">
              <a:lnSpc>
                <a:spcPts val="2050"/>
              </a:lnSpc>
              <a:buNone/>
            </a:pPr>
            <a:endParaRPr lang="en-US" sz="1300" dirty="0"/>
          </a:p>
        </p:txBody>
      </p:sp>
      <p:pic>
        <p:nvPicPr>
          <p:cNvPr id="6" name="Image 0" descr="preencoded.png"/>
          <p:cNvPicPr>
            <a:picLocks noChangeAspect="1"/>
          </p:cNvPicPr>
          <p:nvPr/>
        </p:nvPicPr>
        <p:blipFill>
          <a:blip r:embed="rId3"/>
          <a:stretch>
            <a:fillRect/>
          </a:stretch>
        </p:blipFill>
        <p:spPr>
          <a:xfrm>
            <a:off x="-356915" y="4183380"/>
            <a:ext cx="9131046" cy="928997"/>
          </a:xfrm>
          <a:prstGeom prst="rect">
            <a:avLst/>
          </a:prstGeom>
        </p:spPr>
      </p:pic>
      <p:pic>
        <p:nvPicPr>
          <p:cNvPr id="7" name="Image 1" descr="preencoded.png"/>
          <p:cNvPicPr>
            <a:picLocks noChangeAspect="1"/>
          </p:cNvPicPr>
          <p:nvPr/>
        </p:nvPicPr>
        <p:blipFill>
          <a:blip r:embed="rId4"/>
          <a:stretch>
            <a:fillRect/>
          </a:stretch>
        </p:blipFill>
        <p:spPr>
          <a:xfrm>
            <a:off x="9257348" y="1514237"/>
            <a:ext cx="2832021" cy="3373279"/>
          </a:xfrm>
          <a:prstGeom prst="rect">
            <a:avLst/>
          </a:prstGeom>
        </p:spPr>
      </p:pic>
      <p:sp>
        <p:nvSpPr>
          <p:cNvPr id="8" name="Text 4"/>
          <p:cNvSpPr/>
          <p:nvPr/>
        </p:nvSpPr>
        <p:spPr>
          <a:xfrm>
            <a:off x="7502604" y="5053370"/>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Key Requirements:</a:t>
            </a:r>
            <a:endParaRPr lang="en-US" sz="1450" dirty="0"/>
          </a:p>
        </p:txBody>
      </p:sp>
      <p:sp>
        <p:nvSpPr>
          <p:cNvPr id="9" name="Text 5"/>
          <p:cNvSpPr/>
          <p:nvPr/>
        </p:nvSpPr>
        <p:spPr>
          <a:xfrm>
            <a:off x="7502604" y="5431155"/>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n must be even:</a:t>
            </a:r>
            <a:r>
              <a:rPr lang="en-US" sz="1150" dirty="0">
                <a:solidFill>
                  <a:srgbClr val="272525"/>
                </a:solidFill>
                <a:latin typeface="Inter" pitchFamily="34" charset="0"/>
                <a:ea typeface="Inter" pitchFamily="34" charset="-122"/>
                <a:cs typeface="Inter" pitchFamily="34" charset="-120"/>
              </a:rPr>
              <a:t> This is crucial because Simpson's Rule approximates two subintervals at a time using a parabola.</a:t>
            </a:r>
            <a:endParaRPr lang="en-US" sz="1150" dirty="0"/>
          </a:p>
        </p:txBody>
      </p:sp>
      <p:sp>
        <p:nvSpPr>
          <p:cNvPr id="10" name="Text 6"/>
          <p:cNvSpPr/>
          <p:nvPr/>
        </p:nvSpPr>
        <p:spPr>
          <a:xfrm>
            <a:off x="7502604" y="6168152"/>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Order of Error:</a:t>
            </a:r>
            <a:endParaRPr lang="en-US" sz="1450" dirty="0"/>
          </a:p>
        </p:txBody>
      </p:sp>
      <p:sp>
        <p:nvSpPr>
          <p:cNvPr id="11" name="Text 7"/>
          <p:cNvSpPr/>
          <p:nvPr/>
        </p:nvSpPr>
        <p:spPr>
          <a:xfrm>
            <a:off x="7502604" y="6545937"/>
            <a:ext cx="6341626" cy="884396"/>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The error for Simpson's 1/3 Rule is </a:t>
            </a:r>
            <a:r>
              <a:rPr lang="en-US" sz="1450" i="1" dirty="0">
                <a:solidFill>
                  <a:srgbClr val="272525"/>
                </a:solidFill>
                <a:latin typeface="Inter" pitchFamily="34" charset="0"/>
                <a:ea typeface="Inter" pitchFamily="34" charset="-122"/>
                <a:cs typeface="Inter" pitchFamily="34" charset="-120"/>
              </a:rPr>
              <a:t>O(h^4)</a:t>
            </a:r>
            <a:r>
              <a:rPr lang="en-US" sz="1450" dirty="0">
                <a:solidFill>
                  <a:srgbClr val="272525"/>
                </a:solidFill>
                <a:latin typeface="Inter" pitchFamily="34" charset="0"/>
                <a:ea typeface="Inter" pitchFamily="34" charset="-122"/>
                <a:cs typeface="Inter" pitchFamily="34" charset="-120"/>
              </a:rPr>
              <a:t>. This makes it significantly more accurate than the Trapezoidal Rule, meaning error decreases much faster as </a:t>
            </a:r>
            <a:r>
              <a:rPr lang="en-US" sz="1450" i="1" dirty="0">
                <a:solidFill>
                  <a:srgbClr val="272525"/>
                </a:solidFill>
                <a:latin typeface="Inter" pitchFamily="34" charset="0"/>
                <a:ea typeface="Inter" pitchFamily="34" charset="-122"/>
                <a:cs typeface="Inter" pitchFamily="34" charset="-120"/>
              </a:rPr>
              <a:t>h</a:t>
            </a:r>
            <a:r>
              <a:rPr lang="en-US" sz="1450" dirty="0">
                <a:solidFill>
                  <a:srgbClr val="272525"/>
                </a:solidFill>
                <a:latin typeface="Inter" pitchFamily="34" charset="0"/>
                <a:ea typeface="Inter" pitchFamily="34" charset="-122"/>
                <a:cs typeface="Inter" pitchFamily="34" charset="-120"/>
              </a:rPr>
              <a:t> is reduced.</a:t>
            </a:r>
            <a:endParaRPr lang="en-US" sz="1450" dirty="0"/>
          </a:p>
        </p:txBody>
      </p:sp>
      <p:sp>
        <p:nvSpPr>
          <p:cNvPr id="12" name="Rectangle 11">
            <a:extLst>
              <a:ext uri="{FF2B5EF4-FFF2-40B4-BE49-F238E27FC236}">
                <a16:creationId xmlns:a16="http://schemas.microsoft.com/office/drawing/2014/main" id="{EB8A9028-0E95-4C1F-65DA-CC910E8A4EFB}"/>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82598"/>
            <a:ext cx="7556421" cy="1275874"/>
          </a:xfrm>
          <a:prstGeom prst="rect">
            <a:avLst/>
          </a:prstGeom>
          <a:noFill/>
          <a:ln/>
        </p:spPr>
        <p:txBody>
          <a:bodyPr wrap="squar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Simpson's 1/3 Rule: Application </a:t>
            </a:r>
            <a:endParaRPr lang="en-US" sz="4000" dirty="0"/>
          </a:p>
        </p:txBody>
      </p:sp>
      <p:sp>
        <p:nvSpPr>
          <p:cNvPr id="4" name="Text 1"/>
          <p:cNvSpPr/>
          <p:nvPr/>
        </p:nvSpPr>
        <p:spPr>
          <a:xfrm>
            <a:off x="6280190" y="2364581"/>
            <a:ext cx="7556421"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Applying Simpson's 1/3 Rule to </a:t>
            </a:r>
            <a:r>
              <a:rPr lang="en-US" sz="1600" i="1" dirty="0">
                <a:solidFill>
                  <a:srgbClr val="272525"/>
                </a:solidFill>
                <a:latin typeface="Inter" pitchFamily="34" charset="0"/>
                <a:ea typeface="Inter" pitchFamily="34" charset="-122"/>
                <a:cs typeface="Inter" pitchFamily="34" charset="-120"/>
              </a:rPr>
              <a:t>\int_0^1 sin(x) dx</a:t>
            </a:r>
            <a:r>
              <a:rPr lang="en-US" sz="1600" dirty="0">
                <a:solidFill>
                  <a:srgbClr val="272525"/>
                </a:solidFill>
                <a:latin typeface="Inter" pitchFamily="34" charset="0"/>
                <a:ea typeface="Inter" pitchFamily="34" charset="-122"/>
                <a:cs typeface="Inter" pitchFamily="34" charset="-120"/>
              </a:rPr>
              <a:t> with </a:t>
            </a:r>
            <a:r>
              <a:rPr lang="en-US" sz="1600" i="1" dirty="0">
                <a:solidFill>
                  <a:srgbClr val="272525"/>
                </a:solidFill>
                <a:latin typeface="Inter" pitchFamily="34" charset="0"/>
                <a:ea typeface="Inter" pitchFamily="34" charset="-122"/>
                <a:cs typeface="Inter" pitchFamily="34" charset="-120"/>
              </a:rPr>
              <a:t>n=4</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5" name="Shape 2"/>
          <p:cNvSpPr/>
          <p:nvPr/>
        </p:nvSpPr>
        <p:spPr>
          <a:xfrm>
            <a:off x="6280190" y="2920841"/>
            <a:ext cx="3676174" cy="2201942"/>
          </a:xfrm>
          <a:prstGeom prst="roundRect">
            <a:avLst>
              <a:gd name="adj" fmla="val 3894"/>
            </a:avLst>
          </a:prstGeom>
          <a:solidFill>
            <a:srgbClr val="FFFFFF"/>
          </a:solidFill>
          <a:ln w="22860">
            <a:solidFill>
              <a:srgbClr val="C0C1D7"/>
            </a:solidFill>
            <a:prstDash val="solid"/>
          </a:ln>
        </p:spPr>
        <p:txBody>
          <a:bodyPr/>
          <a:lstStyle/>
          <a:p>
            <a:endParaRPr lang="en-US"/>
          </a:p>
        </p:txBody>
      </p:sp>
      <p:sp>
        <p:nvSpPr>
          <p:cNvPr id="6" name="Text 3"/>
          <p:cNvSpPr/>
          <p:nvPr/>
        </p:nvSpPr>
        <p:spPr>
          <a:xfrm>
            <a:off x="6507123" y="314777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Parameters:</a:t>
            </a:r>
            <a:endParaRPr lang="en-US" sz="2000" dirty="0"/>
          </a:p>
        </p:txBody>
      </p:sp>
      <p:sp>
        <p:nvSpPr>
          <p:cNvPr id="7" name="Text 4"/>
          <p:cNvSpPr/>
          <p:nvPr/>
        </p:nvSpPr>
        <p:spPr>
          <a:xfrm>
            <a:off x="6507123" y="3589020"/>
            <a:ext cx="3222308" cy="326708"/>
          </a:xfrm>
          <a:prstGeom prst="rect">
            <a:avLst/>
          </a:prstGeom>
          <a:noFill/>
          <a:ln/>
        </p:spPr>
        <p:txBody>
          <a:bodyPr wrap="none" lIns="0" tIns="0" rIns="0" bIns="0" rtlCol="0" anchor="t"/>
          <a:lstStyle/>
          <a:p>
            <a:pPr marL="342900" indent="-342900" algn="l">
              <a:lnSpc>
                <a:spcPts val="2550"/>
              </a:lnSpc>
              <a:buSzPct val="100000"/>
              <a:buChar char="•"/>
            </a:pPr>
            <a:r>
              <a:rPr lang="en-US" sz="1600" i="1" dirty="0">
                <a:solidFill>
                  <a:srgbClr val="272525"/>
                </a:solidFill>
                <a:latin typeface="Inter" pitchFamily="34" charset="0"/>
                <a:ea typeface="Inter" pitchFamily="34" charset="-122"/>
                <a:cs typeface="Inter" pitchFamily="34" charset="-120"/>
              </a:rPr>
              <a:t>n = 4</a:t>
            </a:r>
            <a:r>
              <a:rPr lang="en-US" sz="1600" dirty="0">
                <a:solidFill>
                  <a:srgbClr val="272525"/>
                </a:solidFill>
                <a:latin typeface="Inter" pitchFamily="34" charset="0"/>
                <a:ea typeface="Inter" pitchFamily="34" charset="-122"/>
                <a:cs typeface="Inter" pitchFamily="34" charset="-120"/>
              </a:rPr>
              <a:t> (even, as required)</a:t>
            </a:r>
            <a:endParaRPr lang="en-US" sz="1600" dirty="0"/>
          </a:p>
        </p:txBody>
      </p:sp>
      <p:sp>
        <p:nvSpPr>
          <p:cNvPr id="8" name="Text 5"/>
          <p:cNvSpPr/>
          <p:nvPr/>
        </p:nvSpPr>
        <p:spPr>
          <a:xfrm>
            <a:off x="6507123" y="3987165"/>
            <a:ext cx="3222308" cy="326708"/>
          </a:xfrm>
          <a:prstGeom prst="rect">
            <a:avLst/>
          </a:prstGeom>
          <a:noFill/>
          <a:ln/>
        </p:spPr>
        <p:txBody>
          <a:bodyPr wrap="none" lIns="0" tIns="0" rIns="0" bIns="0" rtlCol="0" anchor="t"/>
          <a:lstStyle/>
          <a:p>
            <a:pPr marL="342900" indent="-342900" algn="l">
              <a:lnSpc>
                <a:spcPts val="2550"/>
              </a:lnSpc>
              <a:buSzPct val="100000"/>
              <a:buChar char="•"/>
            </a:pPr>
            <a:r>
              <a:rPr lang="en-US" sz="1600" i="1" dirty="0">
                <a:solidFill>
                  <a:srgbClr val="272525"/>
                </a:solidFill>
                <a:latin typeface="Inter" pitchFamily="34" charset="0"/>
                <a:ea typeface="Inter" pitchFamily="34" charset="-122"/>
                <a:cs typeface="Inter" pitchFamily="34" charset="-120"/>
              </a:rPr>
              <a:t>h = 0.25</a:t>
            </a:r>
            <a:endParaRPr lang="en-US" sz="1600" dirty="0"/>
          </a:p>
        </p:txBody>
      </p:sp>
      <p:sp>
        <p:nvSpPr>
          <p:cNvPr id="9" name="Shape 6"/>
          <p:cNvSpPr/>
          <p:nvPr/>
        </p:nvSpPr>
        <p:spPr>
          <a:xfrm>
            <a:off x="10160437" y="2920841"/>
            <a:ext cx="3676174" cy="2201942"/>
          </a:xfrm>
          <a:prstGeom prst="roundRect">
            <a:avLst>
              <a:gd name="adj" fmla="val 3894"/>
            </a:avLst>
          </a:prstGeom>
          <a:solidFill>
            <a:srgbClr val="FFFFFF"/>
          </a:solidFill>
          <a:ln w="22860">
            <a:solidFill>
              <a:srgbClr val="C0C1D7"/>
            </a:solidFill>
            <a:prstDash val="solid"/>
          </a:ln>
        </p:spPr>
        <p:txBody>
          <a:bodyPr/>
          <a:lstStyle/>
          <a:p>
            <a:endParaRPr lang="en-US"/>
          </a:p>
        </p:txBody>
      </p:sp>
      <p:sp>
        <p:nvSpPr>
          <p:cNvPr id="10" name="Text 7"/>
          <p:cNvSpPr/>
          <p:nvPr/>
        </p:nvSpPr>
        <p:spPr>
          <a:xfrm>
            <a:off x="10387370" y="3147774"/>
            <a:ext cx="282725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Calculation Highlights:</a:t>
            </a:r>
            <a:endParaRPr lang="en-US" sz="2000" dirty="0"/>
          </a:p>
        </p:txBody>
      </p:sp>
      <p:sp>
        <p:nvSpPr>
          <p:cNvPr id="11" name="Text 8"/>
          <p:cNvSpPr/>
          <p:nvPr/>
        </p:nvSpPr>
        <p:spPr>
          <a:xfrm>
            <a:off x="10387370" y="3589020"/>
            <a:ext cx="322230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We use the same function values as the Trapezoidal Rule, but with different weighting factors for the intermediate points.</a:t>
            </a:r>
            <a:endParaRPr lang="en-US" sz="1600" dirty="0"/>
          </a:p>
        </p:txBody>
      </p:sp>
      <p:sp>
        <p:nvSpPr>
          <p:cNvPr id="12" name="Shape 9"/>
          <p:cNvSpPr/>
          <p:nvPr/>
        </p:nvSpPr>
        <p:spPr>
          <a:xfrm>
            <a:off x="6280190" y="5326856"/>
            <a:ext cx="7556421" cy="2120027"/>
          </a:xfrm>
          <a:prstGeom prst="roundRect">
            <a:avLst>
              <a:gd name="adj" fmla="val 4044"/>
            </a:avLst>
          </a:prstGeom>
          <a:solidFill>
            <a:srgbClr val="FFFFFF"/>
          </a:solidFill>
          <a:ln w="22860">
            <a:solidFill>
              <a:srgbClr val="C0C1D7"/>
            </a:solidFill>
            <a:prstDash val="solid"/>
          </a:ln>
        </p:spPr>
        <p:txBody>
          <a:bodyPr/>
          <a:lstStyle/>
          <a:p>
            <a:endParaRPr lang="en-US"/>
          </a:p>
        </p:txBody>
      </p:sp>
      <p:sp>
        <p:nvSpPr>
          <p:cNvPr id="13" name="Text 10"/>
          <p:cNvSpPr/>
          <p:nvPr/>
        </p:nvSpPr>
        <p:spPr>
          <a:xfrm>
            <a:off x="6507123" y="5553789"/>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Result:</a:t>
            </a:r>
            <a:endParaRPr lang="en-US" sz="2000" dirty="0"/>
          </a:p>
        </p:txBody>
      </p:sp>
      <p:sp>
        <p:nvSpPr>
          <p:cNvPr id="14" name="Text 11"/>
          <p:cNvSpPr/>
          <p:nvPr/>
        </p:nvSpPr>
        <p:spPr>
          <a:xfrm>
            <a:off x="6507123" y="5995035"/>
            <a:ext cx="710255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The approximation using Simpson's 1/3 Rule is:</a:t>
            </a:r>
            <a:endParaRPr lang="en-US" sz="1600" dirty="0"/>
          </a:p>
        </p:txBody>
      </p:sp>
      <p:sp>
        <p:nvSpPr>
          <p:cNvPr id="15" name="Text 12"/>
          <p:cNvSpPr/>
          <p:nvPr/>
        </p:nvSpPr>
        <p:spPr>
          <a:xfrm>
            <a:off x="6507123" y="6444139"/>
            <a:ext cx="7102554" cy="326708"/>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latin typeface="Inter" pitchFamily="34" charset="0"/>
                <a:ea typeface="Inter" pitchFamily="34" charset="-122"/>
                <a:cs typeface="Inter" pitchFamily="34" charset="-120"/>
              </a:rPr>
              <a:t>0.4597077448</a:t>
            </a:r>
            <a:endParaRPr lang="en-US" sz="1600" dirty="0"/>
          </a:p>
        </p:txBody>
      </p:sp>
      <p:sp>
        <p:nvSpPr>
          <p:cNvPr id="16" name="Text 13"/>
          <p:cNvSpPr/>
          <p:nvPr/>
        </p:nvSpPr>
        <p:spPr>
          <a:xfrm>
            <a:off x="6507123" y="6893243"/>
            <a:ext cx="710255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Absolute Error: </a:t>
            </a:r>
            <a:r>
              <a:rPr lang="en-US" sz="1600" b="1" dirty="0">
                <a:solidFill>
                  <a:srgbClr val="272525"/>
                </a:solidFill>
                <a:latin typeface="Inter" pitchFamily="34" charset="0"/>
                <a:ea typeface="Inter" pitchFamily="34" charset="-122"/>
                <a:cs typeface="Inter" pitchFamily="34" charset="-120"/>
              </a:rPr>
              <a:t>0.0000100507</a:t>
            </a:r>
            <a:endParaRPr lang="en-US" sz="1600" dirty="0"/>
          </a:p>
        </p:txBody>
      </p:sp>
      <p:sp>
        <p:nvSpPr>
          <p:cNvPr id="17" name="Rectangle 16">
            <a:extLst>
              <a:ext uri="{FF2B5EF4-FFF2-40B4-BE49-F238E27FC236}">
                <a16:creationId xmlns:a16="http://schemas.microsoft.com/office/drawing/2014/main" id="{BA931B3D-33E6-9882-1CAC-D676CAB1B3E8}"/>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632319" y="723181"/>
            <a:ext cx="7201376" cy="558165"/>
          </a:xfrm>
          <a:prstGeom prst="rect">
            <a:avLst/>
          </a:prstGeom>
          <a:noFill/>
          <a:ln/>
        </p:spPr>
        <p:txBody>
          <a:bodyPr wrap="none" lIns="0" tIns="0" rIns="0" bIns="0" rtlCol="0" anchor="t"/>
          <a:lstStyle/>
          <a:p>
            <a:pPr marL="0" indent="0" algn="ctr">
              <a:lnSpc>
                <a:spcPts val="4350"/>
              </a:lnSpc>
              <a:buNone/>
            </a:pPr>
            <a:r>
              <a:rPr lang="en-US" sz="3500" b="1" u="sng" dirty="0">
                <a:solidFill>
                  <a:srgbClr val="000000"/>
                </a:solidFill>
                <a:latin typeface="Inter Bold" pitchFamily="34" charset="0"/>
                <a:ea typeface="Inter Bold" pitchFamily="34" charset="-122"/>
                <a:cs typeface="Inter Bold" pitchFamily="34" charset="-120"/>
              </a:rPr>
              <a:t>Simpson's 1/3 Rule: Pseudocode </a:t>
            </a:r>
            <a:endParaRPr lang="en-US" sz="3500" b="1" u="sng" dirty="0"/>
          </a:p>
        </p:txBody>
      </p:sp>
      <p:sp>
        <p:nvSpPr>
          <p:cNvPr id="17" name="Rectangle 16">
            <a:extLst>
              <a:ext uri="{FF2B5EF4-FFF2-40B4-BE49-F238E27FC236}">
                <a16:creationId xmlns:a16="http://schemas.microsoft.com/office/drawing/2014/main" id="{5689024B-82B9-117A-75EE-00E748DD2045}"/>
              </a:ext>
            </a:extLst>
          </p:cNvPr>
          <p:cNvSpPr/>
          <p:nvPr/>
        </p:nvSpPr>
        <p:spPr>
          <a:xfrm>
            <a:off x="12513924" y="7594086"/>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B17CD86-531D-BA6C-6141-6AFDF20F92EE}"/>
              </a:ext>
            </a:extLst>
          </p:cNvPr>
          <p:cNvSpPr txBox="1"/>
          <p:nvPr/>
        </p:nvSpPr>
        <p:spPr>
          <a:xfrm>
            <a:off x="3750068" y="1525681"/>
            <a:ext cx="7315200" cy="6524863"/>
          </a:xfrm>
          <a:prstGeom prst="rect">
            <a:avLst/>
          </a:prstGeom>
          <a:noFill/>
        </p:spPr>
        <p:txBody>
          <a:bodyPr wrap="square">
            <a:spAutoFit/>
          </a:bodyPr>
          <a:lstStyle/>
          <a:p>
            <a:pPr>
              <a:buNone/>
            </a:pPr>
            <a:r>
              <a:rPr lang="en-US" sz="2200" dirty="0"/>
              <a:t>Input:</a:t>
            </a:r>
          </a:p>
          <a:p>
            <a:pPr>
              <a:buFont typeface="Arial" panose="020B0604020202020204" pitchFamily="34" charset="0"/>
              <a:buChar char="•"/>
            </a:pPr>
            <a:r>
              <a:rPr lang="en-US" sz="2200" dirty="0"/>
              <a:t>a, b → Integration limits</a:t>
            </a:r>
          </a:p>
          <a:p>
            <a:pPr>
              <a:buFont typeface="Arial" panose="020B0604020202020204" pitchFamily="34" charset="0"/>
              <a:buChar char="•"/>
            </a:pPr>
            <a:r>
              <a:rPr lang="en-US" sz="2200" dirty="0"/>
              <a:t>n → Even number of subintervals</a:t>
            </a:r>
          </a:p>
          <a:p>
            <a:pPr>
              <a:buNone/>
            </a:pPr>
            <a:r>
              <a:rPr lang="en-US" sz="2200" dirty="0"/>
              <a:t>Output:</a:t>
            </a:r>
          </a:p>
          <a:p>
            <a:pPr>
              <a:buFont typeface="Arial" panose="020B0604020202020204" pitchFamily="34" charset="0"/>
              <a:buChar char="•"/>
            </a:pPr>
            <a:r>
              <a:rPr lang="en-US" sz="2200" dirty="0"/>
              <a:t>Approximate value of ∫ f(x) dx from a to b</a:t>
            </a:r>
          </a:p>
          <a:p>
            <a:pPr>
              <a:buNone/>
            </a:pPr>
            <a:r>
              <a:rPr lang="en-US" sz="2200" dirty="0"/>
              <a:t>Steps:</a:t>
            </a:r>
          </a:p>
          <a:p>
            <a:pPr>
              <a:buFont typeface="+mj-lt"/>
              <a:buAutoNum type="arabicPeriod"/>
            </a:pPr>
            <a:r>
              <a:rPr lang="en-US" sz="2200" dirty="0"/>
              <a:t>Compute step size:</a:t>
            </a:r>
            <a:br>
              <a:rPr lang="en-US" sz="2200" dirty="0"/>
            </a:br>
            <a:r>
              <a:rPr lang="en-US" sz="2200" dirty="0"/>
              <a:t>h = (b - a) / n</a:t>
            </a:r>
          </a:p>
          <a:p>
            <a:pPr>
              <a:buFont typeface="+mj-lt"/>
              <a:buAutoNum type="arabicPeriod"/>
            </a:pPr>
            <a:r>
              <a:rPr lang="en-US" sz="2200" dirty="0"/>
              <a:t>Initialize sum:</a:t>
            </a:r>
            <a:br>
              <a:rPr lang="en-US" sz="2200" dirty="0"/>
            </a:br>
            <a:r>
              <a:rPr lang="en-US" sz="2200" dirty="0"/>
              <a:t>sum = f(a) + f(b)</a:t>
            </a:r>
          </a:p>
          <a:p>
            <a:pPr>
              <a:buFont typeface="+mj-lt"/>
              <a:buAutoNum type="arabicPeriod"/>
            </a:pPr>
            <a:r>
              <a:rPr lang="en-US" sz="2200" dirty="0"/>
              <a:t>For </a:t>
            </a:r>
            <a:r>
              <a:rPr lang="en-US" sz="2200" dirty="0" err="1"/>
              <a:t>i</a:t>
            </a:r>
            <a:r>
              <a:rPr lang="en-US" sz="2200" dirty="0"/>
              <a:t> = 1 to n - 1:</a:t>
            </a:r>
          </a:p>
          <a:p>
            <a:pPr marL="742950" lvl="1" indent="-285750">
              <a:buFont typeface="+mj-lt"/>
              <a:buAutoNum type="arabicPeriod"/>
            </a:pPr>
            <a:r>
              <a:rPr lang="en-US" sz="2200" dirty="0"/>
              <a:t>x = a + </a:t>
            </a:r>
            <a:r>
              <a:rPr lang="en-US" sz="2200" dirty="0" err="1"/>
              <a:t>i</a:t>
            </a:r>
            <a:r>
              <a:rPr lang="en-US" sz="2200" dirty="0"/>
              <a:t> * h</a:t>
            </a:r>
          </a:p>
          <a:p>
            <a:pPr marL="742950" lvl="1" indent="-285750">
              <a:buFont typeface="+mj-lt"/>
              <a:buAutoNum type="arabicPeriod"/>
            </a:pPr>
            <a:r>
              <a:rPr lang="en-US" sz="2200" dirty="0"/>
              <a:t>If </a:t>
            </a:r>
            <a:r>
              <a:rPr lang="en-US" sz="2200" dirty="0" err="1"/>
              <a:t>i</a:t>
            </a:r>
            <a:r>
              <a:rPr lang="en-US" sz="2200" dirty="0"/>
              <a:t> is even:</a:t>
            </a:r>
            <a:br>
              <a:rPr lang="en-US" sz="2200" dirty="0"/>
            </a:br>
            <a:r>
              <a:rPr lang="en-US" sz="2200" dirty="0"/>
              <a:t>sum = sum + 2 * f(x)</a:t>
            </a:r>
            <a:br>
              <a:rPr lang="en-US" sz="2200" dirty="0"/>
            </a:br>
            <a:r>
              <a:rPr lang="en-US" sz="2200" dirty="0"/>
              <a:t>Else:</a:t>
            </a:r>
            <a:br>
              <a:rPr lang="en-US" sz="2200" dirty="0"/>
            </a:br>
            <a:r>
              <a:rPr lang="en-US" sz="2200" dirty="0"/>
              <a:t>sum = sum + 4 * f(x)</a:t>
            </a:r>
          </a:p>
          <a:p>
            <a:pPr>
              <a:buFont typeface="+mj-lt"/>
              <a:buAutoNum type="arabicPeriod"/>
            </a:pPr>
            <a:r>
              <a:rPr lang="en-US" sz="2200" dirty="0"/>
              <a:t>Compute result:</a:t>
            </a:r>
            <a:br>
              <a:rPr lang="en-US" sz="2200" dirty="0"/>
            </a:br>
            <a:r>
              <a:rPr lang="en-US" sz="2200" dirty="0"/>
              <a:t>S = (h / 3) * sum</a:t>
            </a:r>
          </a:p>
          <a:p>
            <a:pPr>
              <a:buFont typeface="+mj-lt"/>
              <a:buAutoNum type="arabicPeriod"/>
            </a:pPr>
            <a:r>
              <a:rPr lang="en-US" sz="2200" dirty="0"/>
              <a:t>Return 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825460"/>
            <a:ext cx="840331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Error &amp; Convergence Analysis </a:t>
            </a:r>
            <a:endParaRPr lang="en-US" sz="4450" dirty="0"/>
          </a:p>
        </p:txBody>
      </p:sp>
      <p:sp>
        <p:nvSpPr>
          <p:cNvPr id="3" name="Text 1"/>
          <p:cNvSpPr/>
          <p:nvPr/>
        </p:nvSpPr>
        <p:spPr>
          <a:xfrm>
            <a:off x="793790" y="19878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Understanding the order of error helps predict how quickly an approximation converges to the true value as the step size decreases.</a:t>
            </a:r>
            <a:endParaRPr lang="en-US" sz="1750" dirty="0"/>
          </a:p>
        </p:txBody>
      </p:sp>
      <p:sp>
        <p:nvSpPr>
          <p:cNvPr id="4" name="Shape 2"/>
          <p:cNvSpPr/>
          <p:nvPr/>
        </p:nvSpPr>
        <p:spPr>
          <a:xfrm>
            <a:off x="793790"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5" name="Shape 3"/>
          <p:cNvSpPr/>
          <p:nvPr/>
        </p:nvSpPr>
        <p:spPr>
          <a:xfrm>
            <a:off x="1028224" y="3203258"/>
            <a:ext cx="680442" cy="680442"/>
          </a:xfrm>
          <a:prstGeom prst="roundRect">
            <a:avLst>
              <a:gd name="adj" fmla="val 13436980"/>
            </a:avLst>
          </a:prstGeom>
          <a:solidFill>
            <a:srgbClr val="4950BC"/>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3390305"/>
            <a:ext cx="306110" cy="306110"/>
          </a:xfrm>
          <a:prstGeom prst="rect">
            <a:avLst/>
          </a:prstGeom>
        </p:spPr>
      </p:pic>
      <p:sp>
        <p:nvSpPr>
          <p:cNvPr id="7" name="Text 4"/>
          <p:cNvSpPr/>
          <p:nvPr/>
        </p:nvSpPr>
        <p:spPr>
          <a:xfrm>
            <a:off x="1028224"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Trapezoidal Rule</a:t>
            </a:r>
            <a:endParaRPr lang="en-US" sz="2200" dirty="0"/>
          </a:p>
        </p:txBody>
      </p:sp>
      <p:sp>
        <p:nvSpPr>
          <p:cNvPr id="8" name="Text 5"/>
          <p:cNvSpPr/>
          <p:nvPr/>
        </p:nvSpPr>
        <p:spPr>
          <a:xfrm>
            <a:off x="1028224"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O(h^2)</a:t>
            </a:r>
            <a:endParaRPr lang="en-US" sz="1750" dirty="0"/>
          </a:p>
        </p:txBody>
      </p:sp>
      <p:sp>
        <p:nvSpPr>
          <p:cNvPr id="9" name="Text 6"/>
          <p:cNvSpPr/>
          <p:nvPr/>
        </p:nvSpPr>
        <p:spPr>
          <a:xfrm>
            <a:off x="1028224" y="509992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Relatively slow, error reduces quadratically with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0" name="Shape 7"/>
          <p:cNvSpPr/>
          <p:nvPr/>
        </p:nvSpPr>
        <p:spPr>
          <a:xfrm>
            <a:off x="5216962"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11" name="Shape 8"/>
          <p:cNvSpPr/>
          <p:nvPr/>
        </p:nvSpPr>
        <p:spPr>
          <a:xfrm>
            <a:off x="5451396" y="3203258"/>
            <a:ext cx="680442" cy="680442"/>
          </a:xfrm>
          <a:prstGeom prst="roundRect">
            <a:avLst>
              <a:gd name="adj" fmla="val 13436980"/>
            </a:avLst>
          </a:prstGeom>
          <a:solidFill>
            <a:srgbClr val="4950BC"/>
          </a:solidFill>
          <a:ln/>
        </p:spPr>
        <p:txBody>
          <a:bodyPr/>
          <a:lstStyle/>
          <a:p>
            <a:endParaRPr lang="en-US"/>
          </a:p>
        </p:txBody>
      </p:sp>
      <p:pic>
        <p:nvPicPr>
          <p:cNvPr id="12" name="Image 1" descr="preencoded.png"/>
          <p:cNvPicPr>
            <a:picLocks noChangeAspect="1"/>
          </p:cNvPicPr>
          <p:nvPr/>
        </p:nvPicPr>
        <p:blipFill>
          <a:blip r:embed="rId5"/>
          <a:stretch>
            <a:fillRect/>
          </a:stretch>
        </p:blipFill>
        <p:spPr>
          <a:xfrm>
            <a:off x="5638562" y="3390305"/>
            <a:ext cx="306110" cy="306110"/>
          </a:xfrm>
          <a:prstGeom prst="rect">
            <a:avLst/>
          </a:prstGeom>
        </p:spPr>
      </p:pic>
      <p:sp>
        <p:nvSpPr>
          <p:cNvPr id="13" name="Text 9"/>
          <p:cNvSpPr/>
          <p:nvPr/>
        </p:nvSpPr>
        <p:spPr>
          <a:xfrm>
            <a:off x="5451396"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Simpson's 1/3 Rule</a:t>
            </a:r>
            <a:endParaRPr lang="en-US" sz="2200" dirty="0"/>
          </a:p>
        </p:txBody>
      </p:sp>
      <p:sp>
        <p:nvSpPr>
          <p:cNvPr id="14" name="Text 10"/>
          <p:cNvSpPr/>
          <p:nvPr/>
        </p:nvSpPr>
        <p:spPr>
          <a:xfrm>
            <a:off x="5451396"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O(h^4)</a:t>
            </a:r>
            <a:endParaRPr lang="en-US" sz="1750" dirty="0"/>
          </a:p>
        </p:txBody>
      </p:sp>
      <p:sp>
        <p:nvSpPr>
          <p:cNvPr id="15" name="Text 11"/>
          <p:cNvSpPr/>
          <p:nvPr/>
        </p:nvSpPr>
        <p:spPr>
          <a:xfrm>
            <a:off x="5451396" y="509992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Faster than Trapezoidal, error reduces as the fourth power of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6" name="Shape 12"/>
          <p:cNvSpPr/>
          <p:nvPr/>
        </p:nvSpPr>
        <p:spPr>
          <a:xfrm>
            <a:off x="9640133"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17" name="Shape 13"/>
          <p:cNvSpPr/>
          <p:nvPr/>
        </p:nvSpPr>
        <p:spPr>
          <a:xfrm>
            <a:off x="9874568" y="3203258"/>
            <a:ext cx="680442" cy="680442"/>
          </a:xfrm>
          <a:prstGeom prst="roundRect">
            <a:avLst>
              <a:gd name="adj" fmla="val 13436980"/>
            </a:avLst>
          </a:prstGeom>
          <a:solidFill>
            <a:srgbClr val="4950BC"/>
          </a:solidFill>
          <a:ln/>
        </p:spPr>
        <p:txBody>
          <a:bodyPr/>
          <a:lstStyle/>
          <a:p>
            <a:endParaRPr lang="en-US"/>
          </a:p>
        </p:txBody>
      </p:sp>
      <p:pic>
        <p:nvPicPr>
          <p:cNvPr id="1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61734" y="3390305"/>
            <a:ext cx="306110" cy="306110"/>
          </a:xfrm>
          <a:prstGeom prst="rect">
            <a:avLst/>
          </a:prstGeom>
        </p:spPr>
      </p:pic>
      <p:sp>
        <p:nvSpPr>
          <p:cNvPr id="19" name="Text 14"/>
          <p:cNvSpPr/>
          <p:nvPr/>
        </p:nvSpPr>
        <p:spPr>
          <a:xfrm>
            <a:off x="9874568"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Romberg Integration</a:t>
            </a:r>
            <a:endParaRPr lang="en-US" sz="2200" dirty="0"/>
          </a:p>
        </p:txBody>
      </p:sp>
      <p:sp>
        <p:nvSpPr>
          <p:cNvPr id="20" name="Text 15"/>
          <p:cNvSpPr/>
          <p:nvPr/>
        </p:nvSpPr>
        <p:spPr>
          <a:xfrm>
            <a:off x="9874568"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O(h^{2k})</a:t>
            </a:r>
            <a:endParaRPr lang="en-US" sz="1750" dirty="0"/>
          </a:p>
        </p:txBody>
      </p:sp>
      <p:sp>
        <p:nvSpPr>
          <p:cNvPr id="21" name="Text 16"/>
          <p:cNvSpPr/>
          <p:nvPr/>
        </p:nvSpPr>
        <p:spPr>
          <a:xfrm>
            <a:off x="9874568" y="5099923"/>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Very rapid, as it extrapolates to higher orders of accuracy. Can achieve machine precision with few iterations.</a:t>
            </a:r>
            <a:endParaRPr lang="en-US" sz="1750" dirty="0"/>
          </a:p>
        </p:txBody>
      </p:sp>
      <p:sp>
        <p:nvSpPr>
          <p:cNvPr id="22" name="Text 17"/>
          <p:cNvSpPr/>
          <p:nvPr/>
        </p:nvSpPr>
        <p:spPr>
          <a:xfrm>
            <a:off x="793790" y="704111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simple terms, higher order of error means fewer steps (larger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 are needed to achieve a desired level of accuracy.</a:t>
            </a:r>
            <a:endParaRPr lang="en-US" sz="1750" dirty="0"/>
          </a:p>
        </p:txBody>
      </p:sp>
      <p:sp>
        <p:nvSpPr>
          <p:cNvPr id="23" name="Rectangle 22">
            <a:extLst>
              <a:ext uri="{FF2B5EF4-FFF2-40B4-BE49-F238E27FC236}">
                <a16:creationId xmlns:a16="http://schemas.microsoft.com/office/drawing/2014/main" id="{A30E4445-2E05-F542-6031-37DDAFAB4C34}"/>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250763" y="780812"/>
            <a:ext cx="8128754" cy="684728"/>
          </a:xfrm>
          <a:prstGeom prst="rect">
            <a:avLst/>
          </a:prstGeom>
          <a:noFill/>
          <a:ln/>
        </p:spPr>
        <p:txBody>
          <a:bodyPr wrap="none" lIns="0" tIns="0" rIns="0" bIns="0" rtlCol="0" anchor="t"/>
          <a:lstStyle/>
          <a:p>
            <a:pPr marL="0" indent="0" algn="ctr">
              <a:lnSpc>
                <a:spcPts val="5350"/>
              </a:lnSpc>
              <a:buNone/>
            </a:pPr>
            <a:r>
              <a:rPr lang="en-US" sz="4300" b="1" dirty="0">
                <a:solidFill>
                  <a:srgbClr val="000000"/>
                </a:solidFill>
                <a:latin typeface="Inter Bold" pitchFamily="34" charset="0"/>
                <a:ea typeface="Inter Bold" pitchFamily="34" charset="-122"/>
                <a:cs typeface="Inter Bold" pitchFamily="34" charset="-120"/>
              </a:rPr>
              <a:t>Error Decay Comparison Slide </a:t>
            </a:r>
            <a:endParaRPr lang="en-US" sz="4300" dirty="0"/>
          </a:p>
        </p:txBody>
      </p:sp>
      <p:sp>
        <p:nvSpPr>
          <p:cNvPr id="3" name="Text 1"/>
          <p:cNvSpPr/>
          <p:nvPr/>
        </p:nvSpPr>
        <p:spPr>
          <a:xfrm>
            <a:off x="793790" y="1703665"/>
            <a:ext cx="13042821" cy="95261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This slide compares how fast the error decreases for the Trapezoidal Rule, Simpson’s Rule, and Romberg Integration. It shows that Romberg Integration reduces the error much faster than the other methods, while Simpson’s Rule performs better than the Trapezoidal Rule.</a:t>
            </a:r>
            <a:endParaRPr lang="en-US" sz="1550" dirty="0"/>
          </a:p>
        </p:txBody>
      </p:sp>
      <p:sp>
        <p:nvSpPr>
          <p:cNvPr id="4" name="Text 2"/>
          <p:cNvSpPr/>
          <p:nvPr/>
        </p:nvSpPr>
        <p:spPr>
          <a:xfrm>
            <a:off x="793790" y="2977753"/>
            <a:ext cx="2231588" cy="254079"/>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 0" descr="preencoded.png"/>
          <p:cNvPicPr>
            <a:picLocks noChangeAspect="1"/>
          </p:cNvPicPr>
          <p:nvPr/>
        </p:nvPicPr>
        <p:blipFill>
          <a:blip r:embed="rId3"/>
          <a:stretch>
            <a:fillRect/>
          </a:stretch>
        </p:blipFill>
        <p:spPr>
          <a:xfrm>
            <a:off x="4590931" y="3013472"/>
            <a:ext cx="5463421" cy="4256603"/>
          </a:xfrm>
          <a:prstGeom prst="rect">
            <a:avLst/>
          </a:prstGeom>
        </p:spPr>
      </p:pic>
      <p:sp>
        <p:nvSpPr>
          <p:cNvPr id="6" name="Text 3"/>
          <p:cNvSpPr/>
          <p:nvPr/>
        </p:nvSpPr>
        <p:spPr>
          <a:xfrm>
            <a:off x="11620024" y="2977753"/>
            <a:ext cx="2231588" cy="254079"/>
          </a:xfrm>
          <a:prstGeom prst="rect">
            <a:avLst/>
          </a:prstGeom>
          <a:noFill/>
          <a:ln/>
        </p:spPr>
        <p:txBody>
          <a:bodyPr wrap="none" lIns="0" tIns="0" rIns="0" bIns="0" rtlCol="0" anchor="t"/>
          <a:lstStyle/>
          <a:p>
            <a:pPr marL="0" indent="0" algn="l">
              <a:lnSpc>
                <a:spcPts val="2000"/>
              </a:lnSpc>
              <a:buNone/>
            </a:pPr>
            <a:endParaRPr lang="en-US" sz="1250" dirty="0"/>
          </a:p>
        </p:txBody>
      </p:sp>
      <p:sp>
        <p:nvSpPr>
          <p:cNvPr id="7" name="Rectangle 6">
            <a:extLst>
              <a:ext uri="{FF2B5EF4-FFF2-40B4-BE49-F238E27FC236}">
                <a16:creationId xmlns:a16="http://schemas.microsoft.com/office/drawing/2014/main" id="{108E7E33-A596-1585-619A-96EFA8BFB588}"/>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402449" y="1613297"/>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Conclusion:</a:t>
            </a:r>
            <a:endParaRPr lang="en-US" sz="6150" dirty="0"/>
          </a:p>
        </p:txBody>
      </p:sp>
      <p:sp>
        <p:nvSpPr>
          <p:cNvPr id="3" name="Text 1"/>
          <p:cNvSpPr/>
          <p:nvPr/>
        </p:nvSpPr>
        <p:spPr>
          <a:xfrm>
            <a:off x="793790" y="3045143"/>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We applied the Trapezoidal Rule, Simpson’s Rule, and Romberg Integration to approximate the integral of </a:t>
            </a:r>
            <a:r>
              <a:rPr lang="en-US" sz="2400" b="1" dirty="0">
                <a:solidFill>
                  <a:srgbClr val="272525"/>
                </a:solidFill>
                <a:latin typeface="Inter" pitchFamily="34" charset="0"/>
                <a:ea typeface="Inter" pitchFamily="34" charset="-122"/>
                <a:cs typeface="Inter" pitchFamily="34" charset="-120"/>
              </a:rPr>
              <a:t>f(x) = sin(x)</a:t>
            </a:r>
            <a:r>
              <a:rPr lang="en-US" sz="2400" dirty="0">
                <a:solidFill>
                  <a:srgbClr val="272525"/>
                </a:solidFill>
                <a:latin typeface="Inter" pitchFamily="34" charset="0"/>
                <a:ea typeface="Inter" pitchFamily="34" charset="-122"/>
                <a:cs typeface="Inter" pitchFamily="34" charset="-120"/>
              </a:rPr>
              <a:t> from </a:t>
            </a:r>
            <a:r>
              <a:rPr lang="en-US" sz="2400" b="1" dirty="0">
                <a:solidFill>
                  <a:srgbClr val="272525"/>
                </a:solidFill>
                <a:latin typeface="Inter" pitchFamily="34" charset="0"/>
                <a:ea typeface="Inter" pitchFamily="34" charset="-122"/>
                <a:cs typeface="Inter" pitchFamily="34" charset="-120"/>
              </a:rPr>
              <a:t>0 to 1</a:t>
            </a:r>
            <a:r>
              <a:rPr lang="en-US" sz="2400" dirty="0">
                <a:solidFill>
                  <a:srgbClr val="272525"/>
                </a:solidFill>
                <a:latin typeface="Inter" pitchFamily="34" charset="0"/>
                <a:ea typeface="Inter" pitchFamily="34" charset="-122"/>
                <a:cs typeface="Inter" pitchFamily="34" charset="-120"/>
              </a:rPr>
              <a:t>.</a:t>
            </a:r>
            <a:endParaRPr lang="en-US" sz="2400" dirty="0"/>
          </a:p>
        </p:txBody>
      </p:sp>
      <p:sp>
        <p:nvSpPr>
          <p:cNvPr id="4" name="Text 2"/>
          <p:cNvSpPr/>
          <p:nvPr/>
        </p:nvSpPr>
        <p:spPr>
          <a:xfrm>
            <a:off x="793790" y="4031456"/>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The Trapezoidal Rule gives a simple but less accurate result.</a:t>
            </a:r>
            <a:endParaRPr lang="en-US" sz="2400" dirty="0"/>
          </a:p>
        </p:txBody>
      </p:sp>
      <p:sp>
        <p:nvSpPr>
          <p:cNvPr id="5" name="Text 3"/>
          <p:cNvSpPr/>
          <p:nvPr/>
        </p:nvSpPr>
        <p:spPr>
          <a:xfrm>
            <a:off x="793790" y="4564261"/>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Simpson’s Rule improves the accuracy significantly.</a:t>
            </a:r>
            <a:endParaRPr lang="en-US" sz="2400" dirty="0"/>
          </a:p>
        </p:txBody>
      </p:sp>
      <p:sp>
        <p:nvSpPr>
          <p:cNvPr id="6" name="Text 4"/>
          <p:cNvSpPr/>
          <p:nvPr/>
        </p:nvSpPr>
        <p:spPr>
          <a:xfrm>
            <a:off x="793790" y="5097066"/>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Romberg Integration provides the most accurate result with the fastest convergence.</a:t>
            </a:r>
            <a:endParaRPr lang="en-US" sz="2400" dirty="0"/>
          </a:p>
        </p:txBody>
      </p:sp>
      <p:sp>
        <p:nvSpPr>
          <p:cNvPr id="7" name="Text 5"/>
          <p:cNvSpPr/>
          <p:nvPr/>
        </p:nvSpPr>
        <p:spPr>
          <a:xfrm>
            <a:off x="793790" y="5629870"/>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Error analysis clearly shows that Romberg Integration is the best method among the three.</a:t>
            </a:r>
            <a:endParaRPr lang="en-US" sz="2400" dirty="0"/>
          </a:p>
        </p:txBody>
      </p:sp>
      <p:sp>
        <p:nvSpPr>
          <p:cNvPr id="8" name="Text 6"/>
          <p:cNvSpPr/>
          <p:nvPr/>
        </p:nvSpPr>
        <p:spPr>
          <a:xfrm>
            <a:off x="793790" y="6162675"/>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Therefore, the objectives of this project have been successfully achieved.</a:t>
            </a:r>
            <a:endParaRPr lang="en-US" sz="2400" dirty="0"/>
          </a:p>
        </p:txBody>
      </p:sp>
      <p:sp>
        <p:nvSpPr>
          <p:cNvPr id="9" name="Rectangle 8">
            <a:extLst>
              <a:ext uri="{FF2B5EF4-FFF2-40B4-BE49-F238E27FC236}">
                <a16:creationId xmlns:a16="http://schemas.microsoft.com/office/drawing/2014/main" id="{AA2A3D3D-BE6E-7FAF-AE9E-8319537815A7}"/>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71906" y="881896"/>
            <a:ext cx="5086588" cy="635794"/>
          </a:xfrm>
          <a:prstGeom prst="rect">
            <a:avLst/>
          </a:prstGeom>
          <a:noFill/>
          <a:ln/>
        </p:spPr>
        <p:txBody>
          <a:bodyPr wrap="none" lIns="0" tIns="0" rIns="0" bIns="0" rtlCol="0" anchor="t"/>
          <a:lstStyle/>
          <a:p>
            <a:pPr marL="0" indent="0" algn="ctr">
              <a:lnSpc>
                <a:spcPts val="5000"/>
              </a:lnSpc>
              <a:buNone/>
            </a:pPr>
            <a:r>
              <a:rPr lang="en-US" sz="4000" b="1" dirty="0">
                <a:solidFill>
                  <a:srgbClr val="000000"/>
                </a:solidFill>
                <a:latin typeface="Inter Bold" pitchFamily="34" charset="0"/>
                <a:ea typeface="Inter Bold" pitchFamily="34" charset="-122"/>
                <a:cs typeface="Inter Bold" pitchFamily="34" charset="-120"/>
              </a:rPr>
              <a:t>Group Members </a:t>
            </a:r>
            <a:endParaRPr lang="en-US" sz="4000" dirty="0"/>
          </a:p>
        </p:txBody>
      </p:sp>
      <p:sp>
        <p:nvSpPr>
          <p:cNvPr id="3" name="Shape 1"/>
          <p:cNvSpPr/>
          <p:nvPr/>
        </p:nvSpPr>
        <p:spPr>
          <a:xfrm>
            <a:off x="793790" y="1812488"/>
            <a:ext cx="13042821" cy="5535216"/>
          </a:xfrm>
          <a:prstGeom prst="roundRect">
            <a:avLst>
              <a:gd name="adj" fmla="val 1119"/>
            </a:avLst>
          </a:prstGeom>
          <a:noFill/>
          <a:ln w="7620">
            <a:solidFill>
              <a:srgbClr val="000000">
                <a:alpha val="8000"/>
              </a:srgbClr>
            </a:solidFill>
            <a:prstDash val="solid"/>
          </a:ln>
        </p:spPr>
        <p:txBody>
          <a:bodyPr/>
          <a:lstStyle/>
          <a:p>
            <a:endParaRPr lang="en-US"/>
          </a:p>
        </p:txBody>
      </p:sp>
      <p:sp>
        <p:nvSpPr>
          <p:cNvPr id="4" name="Shape 2"/>
          <p:cNvSpPr/>
          <p:nvPr/>
        </p:nvSpPr>
        <p:spPr>
          <a:xfrm>
            <a:off x="801410" y="1820108"/>
            <a:ext cx="13027581" cy="652701"/>
          </a:xfrm>
          <a:prstGeom prst="rect">
            <a:avLst/>
          </a:prstGeom>
          <a:solidFill>
            <a:srgbClr val="FFFFFF">
              <a:alpha val="4000"/>
            </a:srgbClr>
          </a:solidFill>
          <a:ln/>
        </p:spPr>
        <p:txBody>
          <a:bodyPr/>
          <a:lstStyle/>
          <a:p>
            <a:endParaRPr lang="en-US"/>
          </a:p>
        </p:txBody>
      </p:sp>
      <p:sp>
        <p:nvSpPr>
          <p:cNvPr id="5" name="Text 3"/>
          <p:cNvSpPr/>
          <p:nvPr/>
        </p:nvSpPr>
        <p:spPr>
          <a:xfrm>
            <a:off x="948809" y="1916073"/>
            <a:ext cx="368593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Name </a:t>
            </a:r>
            <a:endParaRPr lang="en-US" sz="2900" dirty="0"/>
          </a:p>
        </p:txBody>
      </p:sp>
      <p:sp>
        <p:nvSpPr>
          <p:cNvPr id="6" name="Text 4"/>
          <p:cNvSpPr/>
          <p:nvPr/>
        </p:nvSpPr>
        <p:spPr>
          <a:xfrm>
            <a:off x="7466409" y="1916073"/>
            <a:ext cx="368593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ID</a:t>
            </a:r>
            <a:endParaRPr lang="en-US" sz="2900" dirty="0"/>
          </a:p>
        </p:txBody>
      </p:sp>
      <p:sp>
        <p:nvSpPr>
          <p:cNvPr id="7" name="Shape 5"/>
          <p:cNvSpPr/>
          <p:nvPr/>
        </p:nvSpPr>
        <p:spPr>
          <a:xfrm>
            <a:off x="801410" y="2472809"/>
            <a:ext cx="13027581" cy="486728"/>
          </a:xfrm>
          <a:prstGeom prst="rect">
            <a:avLst/>
          </a:prstGeom>
          <a:solidFill>
            <a:srgbClr val="000000">
              <a:alpha val="4000"/>
            </a:srgbClr>
          </a:solidFill>
          <a:ln/>
        </p:spPr>
        <p:txBody>
          <a:bodyPr/>
          <a:lstStyle/>
          <a:p>
            <a:endParaRPr lang="en-US"/>
          </a:p>
        </p:txBody>
      </p:sp>
      <p:sp>
        <p:nvSpPr>
          <p:cNvPr id="8" name="Text 6"/>
          <p:cNvSpPr/>
          <p:nvPr/>
        </p:nvSpPr>
        <p:spPr>
          <a:xfrm>
            <a:off x="948809" y="256877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Jamiur Rahman Khan</a:t>
            </a:r>
            <a:endParaRPr lang="en-US" sz="1450" dirty="0"/>
          </a:p>
        </p:txBody>
      </p:sp>
      <p:sp>
        <p:nvSpPr>
          <p:cNvPr id="9" name="Text 7"/>
          <p:cNvSpPr/>
          <p:nvPr/>
        </p:nvSpPr>
        <p:spPr>
          <a:xfrm>
            <a:off x="7466409" y="256877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2024100000162</a:t>
            </a:r>
            <a:endParaRPr lang="en-US" sz="1450" dirty="0"/>
          </a:p>
        </p:txBody>
      </p:sp>
      <p:sp>
        <p:nvSpPr>
          <p:cNvPr id="10" name="Shape 8"/>
          <p:cNvSpPr/>
          <p:nvPr/>
        </p:nvSpPr>
        <p:spPr>
          <a:xfrm>
            <a:off x="801410" y="2959537"/>
            <a:ext cx="13027581" cy="486728"/>
          </a:xfrm>
          <a:prstGeom prst="rect">
            <a:avLst/>
          </a:prstGeom>
          <a:solidFill>
            <a:srgbClr val="FFFFFF">
              <a:alpha val="4000"/>
            </a:srgbClr>
          </a:solidFill>
          <a:ln/>
        </p:spPr>
        <p:txBody>
          <a:bodyPr/>
          <a:lstStyle/>
          <a:p>
            <a:endParaRPr lang="en-US"/>
          </a:p>
        </p:txBody>
      </p:sp>
      <p:sp>
        <p:nvSpPr>
          <p:cNvPr id="11" name="Text 9"/>
          <p:cNvSpPr/>
          <p:nvPr/>
        </p:nvSpPr>
        <p:spPr>
          <a:xfrm>
            <a:off x="948809" y="305550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Antor Sikder</a:t>
            </a:r>
            <a:endParaRPr lang="en-US" sz="1450" dirty="0"/>
          </a:p>
        </p:txBody>
      </p:sp>
      <p:sp>
        <p:nvSpPr>
          <p:cNvPr id="12" name="Text 10"/>
          <p:cNvSpPr/>
          <p:nvPr/>
        </p:nvSpPr>
        <p:spPr>
          <a:xfrm>
            <a:off x="7466409" y="305550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 2024100000165</a:t>
            </a:r>
            <a:endParaRPr lang="en-US" sz="1450" dirty="0"/>
          </a:p>
        </p:txBody>
      </p:sp>
      <p:sp>
        <p:nvSpPr>
          <p:cNvPr id="13" name="Shape 11"/>
          <p:cNvSpPr/>
          <p:nvPr/>
        </p:nvSpPr>
        <p:spPr>
          <a:xfrm>
            <a:off x="801410" y="3446264"/>
            <a:ext cx="13027581" cy="486728"/>
          </a:xfrm>
          <a:prstGeom prst="rect">
            <a:avLst/>
          </a:prstGeom>
          <a:solidFill>
            <a:srgbClr val="000000">
              <a:alpha val="4000"/>
            </a:srgbClr>
          </a:solidFill>
          <a:ln/>
        </p:spPr>
        <p:txBody>
          <a:bodyPr/>
          <a:lstStyle/>
          <a:p>
            <a:endParaRPr lang="en-US"/>
          </a:p>
        </p:txBody>
      </p:sp>
      <p:sp>
        <p:nvSpPr>
          <p:cNvPr id="14" name="Text 12"/>
          <p:cNvSpPr/>
          <p:nvPr/>
        </p:nvSpPr>
        <p:spPr>
          <a:xfrm>
            <a:off x="948809" y="354222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Oyshie Ahmed</a:t>
            </a:r>
            <a:endParaRPr lang="en-US" sz="1450" dirty="0"/>
          </a:p>
        </p:txBody>
      </p:sp>
      <p:sp>
        <p:nvSpPr>
          <p:cNvPr id="15" name="Text 13"/>
          <p:cNvSpPr/>
          <p:nvPr/>
        </p:nvSpPr>
        <p:spPr>
          <a:xfrm>
            <a:off x="7466409" y="354222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2024100000188</a:t>
            </a:r>
            <a:endParaRPr lang="en-US" sz="1450" dirty="0"/>
          </a:p>
        </p:txBody>
      </p:sp>
      <p:sp>
        <p:nvSpPr>
          <p:cNvPr id="16" name="Shape 14"/>
          <p:cNvSpPr/>
          <p:nvPr/>
        </p:nvSpPr>
        <p:spPr>
          <a:xfrm>
            <a:off x="801410" y="3932992"/>
            <a:ext cx="13027581" cy="486728"/>
          </a:xfrm>
          <a:prstGeom prst="rect">
            <a:avLst/>
          </a:prstGeom>
          <a:solidFill>
            <a:srgbClr val="FFFFFF">
              <a:alpha val="4000"/>
            </a:srgbClr>
          </a:solidFill>
          <a:ln/>
        </p:spPr>
        <p:txBody>
          <a:bodyPr/>
          <a:lstStyle/>
          <a:p>
            <a:endParaRPr lang="en-US"/>
          </a:p>
        </p:txBody>
      </p:sp>
      <p:sp>
        <p:nvSpPr>
          <p:cNvPr id="17" name="Text 15"/>
          <p:cNvSpPr/>
          <p:nvPr/>
        </p:nvSpPr>
        <p:spPr>
          <a:xfrm>
            <a:off x="948809" y="402895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Nurjahan Khanom Mim</a:t>
            </a:r>
            <a:endParaRPr lang="en-US" sz="1450" dirty="0"/>
          </a:p>
        </p:txBody>
      </p:sp>
      <p:sp>
        <p:nvSpPr>
          <p:cNvPr id="18" name="Text 16"/>
          <p:cNvSpPr/>
          <p:nvPr/>
        </p:nvSpPr>
        <p:spPr>
          <a:xfrm>
            <a:off x="7466409" y="402895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2024100000230</a:t>
            </a:r>
            <a:endParaRPr lang="en-US" sz="1450" dirty="0"/>
          </a:p>
        </p:txBody>
      </p:sp>
      <p:sp>
        <p:nvSpPr>
          <p:cNvPr id="19" name="Shape 17"/>
          <p:cNvSpPr/>
          <p:nvPr/>
        </p:nvSpPr>
        <p:spPr>
          <a:xfrm>
            <a:off x="801410" y="4419719"/>
            <a:ext cx="13027581" cy="486728"/>
          </a:xfrm>
          <a:prstGeom prst="rect">
            <a:avLst/>
          </a:prstGeom>
          <a:solidFill>
            <a:srgbClr val="000000">
              <a:alpha val="4000"/>
            </a:srgbClr>
          </a:solidFill>
          <a:ln/>
        </p:spPr>
        <p:txBody>
          <a:bodyPr/>
          <a:lstStyle/>
          <a:p>
            <a:endParaRPr lang="en-US"/>
          </a:p>
        </p:txBody>
      </p:sp>
      <p:sp>
        <p:nvSpPr>
          <p:cNvPr id="20" name="Text 18"/>
          <p:cNvSpPr/>
          <p:nvPr/>
        </p:nvSpPr>
        <p:spPr>
          <a:xfrm>
            <a:off x="948809" y="451568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Mehedi Hasan Omi</a:t>
            </a:r>
            <a:endParaRPr lang="en-US" sz="1450" dirty="0"/>
          </a:p>
        </p:txBody>
      </p:sp>
      <p:sp>
        <p:nvSpPr>
          <p:cNvPr id="21" name="Text 19"/>
          <p:cNvSpPr/>
          <p:nvPr/>
        </p:nvSpPr>
        <p:spPr>
          <a:xfrm>
            <a:off x="7466409" y="451568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2024100000254</a:t>
            </a:r>
            <a:endParaRPr lang="en-US" sz="1450" dirty="0"/>
          </a:p>
        </p:txBody>
      </p:sp>
      <p:sp>
        <p:nvSpPr>
          <p:cNvPr id="22" name="Shape 20"/>
          <p:cNvSpPr/>
          <p:nvPr/>
        </p:nvSpPr>
        <p:spPr>
          <a:xfrm>
            <a:off x="801410" y="4906447"/>
            <a:ext cx="13027581" cy="486728"/>
          </a:xfrm>
          <a:prstGeom prst="rect">
            <a:avLst/>
          </a:prstGeom>
          <a:solidFill>
            <a:srgbClr val="FFFFFF">
              <a:alpha val="4000"/>
            </a:srgbClr>
          </a:solidFill>
          <a:ln/>
        </p:spPr>
        <p:txBody>
          <a:bodyPr/>
          <a:lstStyle/>
          <a:p>
            <a:endParaRPr lang="en-US"/>
          </a:p>
        </p:txBody>
      </p:sp>
      <p:sp>
        <p:nvSpPr>
          <p:cNvPr id="23" name="Text 21"/>
          <p:cNvSpPr/>
          <p:nvPr/>
        </p:nvSpPr>
        <p:spPr>
          <a:xfrm>
            <a:off x="948809" y="500241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Mezbahuzzaman Rana</a:t>
            </a:r>
            <a:endParaRPr lang="en-US" sz="1450" dirty="0"/>
          </a:p>
        </p:txBody>
      </p:sp>
      <p:sp>
        <p:nvSpPr>
          <p:cNvPr id="24" name="Text 22"/>
          <p:cNvSpPr/>
          <p:nvPr/>
        </p:nvSpPr>
        <p:spPr>
          <a:xfrm>
            <a:off x="7466409" y="500241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2024100000481</a:t>
            </a:r>
            <a:endParaRPr lang="en-US" sz="1450" dirty="0"/>
          </a:p>
        </p:txBody>
      </p:sp>
      <p:sp>
        <p:nvSpPr>
          <p:cNvPr id="25" name="Shape 23"/>
          <p:cNvSpPr/>
          <p:nvPr/>
        </p:nvSpPr>
        <p:spPr>
          <a:xfrm>
            <a:off x="801410" y="5393174"/>
            <a:ext cx="13027581" cy="486728"/>
          </a:xfrm>
          <a:prstGeom prst="rect">
            <a:avLst/>
          </a:prstGeom>
          <a:solidFill>
            <a:srgbClr val="000000">
              <a:alpha val="4000"/>
            </a:srgbClr>
          </a:solidFill>
          <a:ln/>
        </p:spPr>
        <p:txBody>
          <a:bodyPr/>
          <a:lstStyle/>
          <a:p>
            <a:endParaRPr lang="en-US"/>
          </a:p>
        </p:txBody>
      </p:sp>
      <p:sp>
        <p:nvSpPr>
          <p:cNvPr id="26" name="Text 24"/>
          <p:cNvSpPr/>
          <p:nvPr/>
        </p:nvSpPr>
        <p:spPr>
          <a:xfrm>
            <a:off x="948809" y="548913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Shah Naohaj Khan</a:t>
            </a:r>
            <a:endParaRPr lang="en-US" sz="1450" dirty="0"/>
          </a:p>
        </p:txBody>
      </p:sp>
      <p:sp>
        <p:nvSpPr>
          <p:cNvPr id="27" name="Text 25"/>
          <p:cNvSpPr/>
          <p:nvPr/>
        </p:nvSpPr>
        <p:spPr>
          <a:xfrm>
            <a:off x="7466409" y="548913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2024100000487</a:t>
            </a:r>
            <a:endParaRPr lang="en-US" sz="1450" dirty="0"/>
          </a:p>
        </p:txBody>
      </p:sp>
      <p:sp>
        <p:nvSpPr>
          <p:cNvPr id="28" name="Shape 26"/>
          <p:cNvSpPr/>
          <p:nvPr/>
        </p:nvSpPr>
        <p:spPr>
          <a:xfrm>
            <a:off x="801410" y="5879902"/>
            <a:ext cx="13027581" cy="486728"/>
          </a:xfrm>
          <a:prstGeom prst="rect">
            <a:avLst/>
          </a:prstGeom>
          <a:solidFill>
            <a:srgbClr val="FFFFFF">
              <a:alpha val="4000"/>
            </a:srgbClr>
          </a:solidFill>
          <a:ln/>
        </p:spPr>
        <p:txBody>
          <a:bodyPr/>
          <a:lstStyle/>
          <a:p>
            <a:endParaRPr lang="en-US"/>
          </a:p>
        </p:txBody>
      </p:sp>
      <p:sp>
        <p:nvSpPr>
          <p:cNvPr id="29" name="Text 27"/>
          <p:cNvSpPr/>
          <p:nvPr/>
        </p:nvSpPr>
        <p:spPr>
          <a:xfrm>
            <a:off x="948809" y="597586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Abdul Ahad Emon</a:t>
            </a:r>
            <a:endParaRPr lang="en-US" sz="1450" dirty="0"/>
          </a:p>
        </p:txBody>
      </p:sp>
      <p:sp>
        <p:nvSpPr>
          <p:cNvPr id="30" name="Text 28"/>
          <p:cNvSpPr/>
          <p:nvPr/>
        </p:nvSpPr>
        <p:spPr>
          <a:xfrm>
            <a:off x="7466409" y="597586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2024100000490</a:t>
            </a:r>
            <a:endParaRPr lang="en-US" sz="1450" dirty="0"/>
          </a:p>
        </p:txBody>
      </p:sp>
      <p:sp>
        <p:nvSpPr>
          <p:cNvPr id="31" name="Shape 29"/>
          <p:cNvSpPr/>
          <p:nvPr/>
        </p:nvSpPr>
        <p:spPr>
          <a:xfrm>
            <a:off x="801410" y="6366629"/>
            <a:ext cx="13027581" cy="486728"/>
          </a:xfrm>
          <a:prstGeom prst="rect">
            <a:avLst/>
          </a:prstGeom>
          <a:solidFill>
            <a:srgbClr val="000000">
              <a:alpha val="4000"/>
            </a:srgbClr>
          </a:solidFill>
          <a:ln/>
        </p:spPr>
        <p:txBody>
          <a:bodyPr/>
          <a:lstStyle/>
          <a:p>
            <a:endParaRPr lang="en-US"/>
          </a:p>
        </p:txBody>
      </p:sp>
      <p:sp>
        <p:nvSpPr>
          <p:cNvPr id="32" name="Text 30"/>
          <p:cNvSpPr/>
          <p:nvPr/>
        </p:nvSpPr>
        <p:spPr>
          <a:xfrm>
            <a:off x="948809" y="646259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Rehan Khadem</a:t>
            </a:r>
            <a:endParaRPr lang="en-US" sz="1450" dirty="0"/>
          </a:p>
        </p:txBody>
      </p:sp>
      <p:sp>
        <p:nvSpPr>
          <p:cNvPr id="33" name="Text 31"/>
          <p:cNvSpPr/>
          <p:nvPr/>
        </p:nvSpPr>
        <p:spPr>
          <a:xfrm>
            <a:off x="7466409" y="646259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2024100000512</a:t>
            </a:r>
            <a:endParaRPr lang="en-US" sz="1450" dirty="0"/>
          </a:p>
        </p:txBody>
      </p:sp>
      <p:sp>
        <p:nvSpPr>
          <p:cNvPr id="34" name="Shape 32"/>
          <p:cNvSpPr/>
          <p:nvPr/>
        </p:nvSpPr>
        <p:spPr>
          <a:xfrm>
            <a:off x="801410" y="6853357"/>
            <a:ext cx="13027581" cy="486728"/>
          </a:xfrm>
          <a:prstGeom prst="rect">
            <a:avLst/>
          </a:prstGeom>
          <a:solidFill>
            <a:srgbClr val="FFFFFF">
              <a:alpha val="4000"/>
            </a:srgbClr>
          </a:solidFill>
          <a:ln/>
        </p:spPr>
        <p:txBody>
          <a:bodyPr/>
          <a:lstStyle/>
          <a:p>
            <a:endParaRPr lang="en-US"/>
          </a:p>
        </p:txBody>
      </p:sp>
      <p:sp>
        <p:nvSpPr>
          <p:cNvPr id="35" name="Text 33"/>
          <p:cNvSpPr/>
          <p:nvPr/>
        </p:nvSpPr>
        <p:spPr>
          <a:xfrm>
            <a:off x="948809" y="694932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Sarhan Saad</a:t>
            </a:r>
            <a:endParaRPr lang="en-US" sz="1450" dirty="0"/>
          </a:p>
        </p:txBody>
      </p:sp>
      <p:sp>
        <p:nvSpPr>
          <p:cNvPr id="36" name="Text 34"/>
          <p:cNvSpPr/>
          <p:nvPr/>
        </p:nvSpPr>
        <p:spPr>
          <a:xfrm>
            <a:off x="7466409" y="694932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2024100000520</a:t>
            </a:r>
            <a:endParaRPr lang="en-US" sz="1450" dirty="0"/>
          </a:p>
        </p:txBody>
      </p:sp>
      <p:sp>
        <p:nvSpPr>
          <p:cNvPr id="37" name="Rectangle 36">
            <a:extLst>
              <a:ext uri="{FF2B5EF4-FFF2-40B4-BE49-F238E27FC236}">
                <a16:creationId xmlns:a16="http://schemas.microsoft.com/office/drawing/2014/main" id="{21D6C852-80DD-A689-D662-07F01CBEC8BA}"/>
              </a:ext>
            </a:extLst>
          </p:cNvPr>
          <p:cNvSpPr/>
          <p:nvPr/>
        </p:nvSpPr>
        <p:spPr>
          <a:xfrm>
            <a:off x="12513924" y="7652776"/>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218" y="622697"/>
            <a:ext cx="5644515" cy="705564"/>
          </a:xfrm>
          <a:prstGeom prst="rect">
            <a:avLst/>
          </a:prstGeom>
          <a:noFill/>
          <a:ln/>
        </p:spPr>
        <p:txBody>
          <a:bodyPr wrap="none" lIns="0" tIns="0" rIns="0" bIns="0" rtlCol="0" anchor="t"/>
          <a:lstStyle/>
          <a:p>
            <a:pPr marL="0" indent="0" algn="l">
              <a:lnSpc>
                <a:spcPts val="5550"/>
              </a:lnSpc>
              <a:buNone/>
            </a:pPr>
            <a:r>
              <a:rPr lang="en-US" sz="4400" b="1" dirty="0">
                <a:solidFill>
                  <a:srgbClr val="000000"/>
                </a:solidFill>
                <a:latin typeface="Inter Bold" pitchFamily="34" charset="0"/>
                <a:ea typeface="Inter Bold" pitchFamily="34" charset="-122"/>
                <a:cs typeface="Inter Bold" pitchFamily="34" charset="-120"/>
              </a:rPr>
              <a:t>Presentation Outline</a:t>
            </a:r>
            <a:endParaRPr lang="en-US" sz="4400" dirty="0"/>
          </a:p>
        </p:txBody>
      </p:sp>
      <p:pic>
        <p:nvPicPr>
          <p:cNvPr id="3" name="Image 0" descr="preencoded.png"/>
          <p:cNvPicPr>
            <a:picLocks noChangeAspect="1"/>
          </p:cNvPicPr>
          <p:nvPr/>
        </p:nvPicPr>
        <p:blipFill>
          <a:blip r:embed="rId3"/>
          <a:stretch>
            <a:fillRect/>
          </a:stretch>
        </p:blipFill>
        <p:spPr>
          <a:xfrm>
            <a:off x="790218" y="1779746"/>
            <a:ext cx="4349948" cy="903089"/>
          </a:xfrm>
          <a:prstGeom prst="rect">
            <a:avLst/>
          </a:prstGeom>
        </p:spPr>
      </p:pic>
      <p:sp>
        <p:nvSpPr>
          <p:cNvPr id="4" name="Text 1"/>
          <p:cNvSpPr/>
          <p:nvPr/>
        </p:nvSpPr>
        <p:spPr>
          <a:xfrm>
            <a:off x="1015960" y="2908578"/>
            <a:ext cx="3898463" cy="705326"/>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Introduction &amp; Problem Statement</a:t>
            </a:r>
            <a:endParaRPr lang="en-US" sz="2200" dirty="0"/>
          </a:p>
        </p:txBody>
      </p:sp>
      <p:pic>
        <p:nvPicPr>
          <p:cNvPr id="5" name="Image 1" descr="preencoded.png"/>
          <p:cNvPicPr>
            <a:picLocks noChangeAspect="1"/>
          </p:cNvPicPr>
          <p:nvPr/>
        </p:nvPicPr>
        <p:blipFill>
          <a:blip r:embed="rId4"/>
          <a:stretch>
            <a:fillRect/>
          </a:stretch>
        </p:blipFill>
        <p:spPr>
          <a:xfrm>
            <a:off x="5140166" y="1779746"/>
            <a:ext cx="4349948" cy="903089"/>
          </a:xfrm>
          <a:prstGeom prst="rect">
            <a:avLst/>
          </a:prstGeom>
        </p:spPr>
      </p:pic>
      <p:sp>
        <p:nvSpPr>
          <p:cNvPr id="6" name="Text 2"/>
          <p:cNvSpPr/>
          <p:nvPr/>
        </p:nvSpPr>
        <p:spPr>
          <a:xfrm>
            <a:off x="5365909" y="2908578"/>
            <a:ext cx="3842266"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Composite Trapezoidal Rule</a:t>
            </a:r>
            <a:endParaRPr lang="en-US" sz="2200" dirty="0"/>
          </a:p>
        </p:txBody>
      </p:sp>
      <p:pic>
        <p:nvPicPr>
          <p:cNvPr id="7" name="Image 2" descr="preencoded.png"/>
          <p:cNvPicPr>
            <a:picLocks noChangeAspect="1"/>
          </p:cNvPicPr>
          <p:nvPr/>
        </p:nvPicPr>
        <p:blipFill>
          <a:blip r:embed="rId5"/>
          <a:stretch>
            <a:fillRect/>
          </a:stretch>
        </p:blipFill>
        <p:spPr>
          <a:xfrm>
            <a:off x="9490115" y="1779746"/>
            <a:ext cx="4349948" cy="903089"/>
          </a:xfrm>
          <a:prstGeom prst="rect">
            <a:avLst/>
          </a:prstGeom>
        </p:spPr>
      </p:pic>
      <p:sp>
        <p:nvSpPr>
          <p:cNvPr id="8" name="Text 3"/>
          <p:cNvSpPr/>
          <p:nvPr/>
        </p:nvSpPr>
        <p:spPr>
          <a:xfrm>
            <a:off x="9715857" y="2908578"/>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Romberg Integration</a:t>
            </a:r>
            <a:endParaRPr lang="en-US" sz="2200" dirty="0"/>
          </a:p>
        </p:txBody>
      </p:sp>
      <p:pic>
        <p:nvPicPr>
          <p:cNvPr id="9" name="Image 3" descr="preencoded.png"/>
          <p:cNvPicPr>
            <a:picLocks noChangeAspect="1"/>
          </p:cNvPicPr>
          <p:nvPr/>
        </p:nvPicPr>
        <p:blipFill>
          <a:blip r:embed="rId6"/>
          <a:stretch>
            <a:fillRect/>
          </a:stretch>
        </p:blipFill>
        <p:spPr>
          <a:xfrm>
            <a:off x="790218" y="3839647"/>
            <a:ext cx="4349948" cy="903089"/>
          </a:xfrm>
          <a:prstGeom prst="rect">
            <a:avLst/>
          </a:prstGeom>
        </p:spPr>
      </p:pic>
      <p:sp>
        <p:nvSpPr>
          <p:cNvPr id="10" name="Text 4"/>
          <p:cNvSpPr/>
          <p:nvPr/>
        </p:nvSpPr>
        <p:spPr>
          <a:xfrm>
            <a:off x="1015960" y="4968478"/>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Simpson's 1/3 Rule</a:t>
            </a:r>
            <a:endParaRPr lang="en-US" sz="2200" dirty="0"/>
          </a:p>
        </p:txBody>
      </p:sp>
      <p:pic>
        <p:nvPicPr>
          <p:cNvPr id="11" name="Image 4" descr="preencoded.png"/>
          <p:cNvPicPr>
            <a:picLocks noChangeAspect="1"/>
          </p:cNvPicPr>
          <p:nvPr/>
        </p:nvPicPr>
        <p:blipFill>
          <a:blip r:embed="rId7"/>
          <a:stretch>
            <a:fillRect/>
          </a:stretch>
        </p:blipFill>
        <p:spPr>
          <a:xfrm>
            <a:off x="5140166" y="3839647"/>
            <a:ext cx="4349948" cy="903089"/>
          </a:xfrm>
          <a:prstGeom prst="rect">
            <a:avLst/>
          </a:prstGeom>
        </p:spPr>
      </p:pic>
      <p:sp>
        <p:nvSpPr>
          <p:cNvPr id="12" name="Text 5"/>
          <p:cNvSpPr/>
          <p:nvPr/>
        </p:nvSpPr>
        <p:spPr>
          <a:xfrm>
            <a:off x="5365909" y="4968478"/>
            <a:ext cx="3898463" cy="705326"/>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Error &amp; Convergence Analysis</a:t>
            </a:r>
            <a:endParaRPr lang="en-US" sz="2200" dirty="0"/>
          </a:p>
        </p:txBody>
      </p:sp>
      <p:pic>
        <p:nvPicPr>
          <p:cNvPr id="13" name="Image 5" descr="preencoded.png"/>
          <p:cNvPicPr>
            <a:picLocks noChangeAspect="1"/>
          </p:cNvPicPr>
          <p:nvPr/>
        </p:nvPicPr>
        <p:blipFill>
          <a:blip r:embed="rId8"/>
          <a:stretch>
            <a:fillRect/>
          </a:stretch>
        </p:blipFill>
        <p:spPr>
          <a:xfrm>
            <a:off x="9490115" y="3839647"/>
            <a:ext cx="4349948" cy="903089"/>
          </a:xfrm>
          <a:prstGeom prst="rect">
            <a:avLst/>
          </a:prstGeom>
        </p:spPr>
      </p:pic>
      <p:sp>
        <p:nvSpPr>
          <p:cNvPr id="14" name="Text 6"/>
          <p:cNvSpPr/>
          <p:nvPr/>
        </p:nvSpPr>
        <p:spPr>
          <a:xfrm>
            <a:off x="9715857" y="4968478"/>
            <a:ext cx="312443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Comparison of Results</a:t>
            </a:r>
            <a:endParaRPr lang="en-US" sz="2200" dirty="0"/>
          </a:p>
        </p:txBody>
      </p:sp>
      <p:pic>
        <p:nvPicPr>
          <p:cNvPr id="15" name="Image 6" descr="preencoded.png"/>
          <p:cNvPicPr>
            <a:picLocks noChangeAspect="1"/>
          </p:cNvPicPr>
          <p:nvPr/>
        </p:nvPicPr>
        <p:blipFill>
          <a:blip r:embed="rId9"/>
          <a:stretch>
            <a:fillRect/>
          </a:stretch>
        </p:blipFill>
        <p:spPr>
          <a:xfrm>
            <a:off x="790218" y="5899547"/>
            <a:ext cx="4349948" cy="903089"/>
          </a:xfrm>
          <a:prstGeom prst="rect">
            <a:avLst/>
          </a:prstGeom>
        </p:spPr>
      </p:pic>
      <p:sp>
        <p:nvSpPr>
          <p:cNvPr id="16" name="Text 7"/>
          <p:cNvSpPr/>
          <p:nvPr/>
        </p:nvSpPr>
        <p:spPr>
          <a:xfrm>
            <a:off x="1015960" y="7028378"/>
            <a:ext cx="3401973"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Discussion &amp; Conclusion</a:t>
            </a:r>
            <a:endParaRPr lang="en-US" sz="2200" dirty="0"/>
          </a:p>
        </p:txBody>
      </p:sp>
      <p:sp>
        <p:nvSpPr>
          <p:cNvPr id="17" name="Rectangle 16">
            <a:extLst>
              <a:ext uri="{FF2B5EF4-FFF2-40B4-BE49-F238E27FC236}">
                <a16:creationId xmlns:a16="http://schemas.microsoft.com/office/drawing/2014/main" id="{60C82E5E-F46E-0724-86A1-06B88CFF19DD}"/>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103512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Numerical Integration </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Numerical integration is a way to find the approximate value of an integral when it is hard or impossible to solve exactly.</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this presentation, we will use different numerical methods to calculate the integral of </a:t>
            </a:r>
            <a:r>
              <a:rPr lang="en-US" sz="1750" b="1" dirty="0">
                <a:solidFill>
                  <a:srgbClr val="272525"/>
                </a:solidFill>
                <a:latin typeface="Inter" pitchFamily="34" charset="0"/>
                <a:ea typeface="Inter" pitchFamily="34" charset="-122"/>
                <a:cs typeface="Inter" pitchFamily="34" charset="-120"/>
              </a:rPr>
              <a:t>f(x) = sin(x)</a:t>
            </a:r>
            <a:r>
              <a:rPr lang="en-US" sz="1750" dirty="0">
                <a:solidFill>
                  <a:srgbClr val="272525"/>
                </a:solidFill>
                <a:latin typeface="Inter" pitchFamily="34" charset="0"/>
                <a:ea typeface="Inter" pitchFamily="34" charset="-122"/>
                <a:cs typeface="Inter" pitchFamily="34" charset="-120"/>
              </a:rPr>
              <a:t> from </a:t>
            </a:r>
            <a:r>
              <a:rPr lang="en-US" sz="1750" b="1" dirty="0">
                <a:solidFill>
                  <a:srgbClr val="272525"/>
                </a:solidFill>
                <a:latin typeface="Inter" pitchFamily="34" charset="0"/>
                <a:ea typeface="Inter" pitchFamily="34" charset="-122"/>
                <a:cs typeface="Inter" pitchFamily="34" charset="-120"/>
              </a:rPr>
              <a:t>0 to 1</a:t>
            </a:r>
            <a:r>
              <a:rPr lang="en-US" sz="1750" dirty="0">
                <a:solidFill>
                  <a:srgbClr val="272525"/>
                </a:solidFill>
                <a:latin typeface="Inter" pitchFamily="34" charset="0"/>
                <a:ea typeface="Inter" pitchFamily="34" charset="-122"/>
                <a:cs typeface="Inter" pitchFamily="34" charset="-120"/>
              </a:rPr>
              <a:t> and compare the results with the exact value.</a:t>
            </a:r>
            <a:endParaRPr lang="en-US" sz="1750" dirty="0"/>
          </a:p>
        </p:txBody>
      </p:sp>
      <p:sp>
        <p:nvSpPr>
          <p:cNvPr id="4" name="Text 2"/>
          <p:cNvSpPr/>
          <p:nvPr/>
        </p:nvSpPr>
        <p:spPr>
          <a:xfrm>
            <a:off x="793790" y="4164211"/>
            <a:ext cx="760428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will delve into three key methods:</a:t>
            </a:r>
            <a:endParaRPr lang="en-US" sz="1750" dirty="0"/>
          </a:p>
        </p:txBody>
      </p:sp>
      <p:sp>
        <p:nvSpPr>
          <p:cNvPr id="5" name="Text 3"/>
          <p:cNvSpPr/>
          <p:nvPr/>
        </p:nvSpPr>
        <p:spPr>
          <a:xfrm>
            <a:off x="793790" y="47311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Composite Trapezoidal Rule</a:t>
            </a:r>
            <a:endParaRPr lang="en-US" sz="1750" dirty="0"/>
          </a:p>
        </p:txBody>
      </p:sp>
      <p:sp>
        <p:nvSpPr>
          <p:cNvPr id="6" name="Text 4"/>
          <p:cNvSpPr/>
          <p:nvPr/>
        </p:nvSpPr>
        <p:spPr>
          <a:xfrm>
            <a:off x="793790" y="51733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Simpson's 1/3 Rule</a:t>
            </a:r>
            <a:endParaRPr lang="en-US" sz="1750" dirty="0"/>
          </a:p>
        </p:txBody>
      </p:sp>
      <p:sp>
        <p:nvSpPr>
          <p:cNvPr id="7" name="Text 5"/>
          <p:cNvSpPr/>
          <p:nvPr/>
        </p:nvSpPr>
        <p:spPr>
          <a:xfrm>
            <a:off x="793790" y="561558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Romberg Integration</a:t>
            </a:r>
            <a:endParaRPr lang="en-US" sz="1750" dirty="0"/>
          </a:p>
        </p:txBody>
      </p:sp>
      <p:pic>
        <p:nvPicPr>
          <p:cNvPr id="8"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9" name="Rectangle 8">
            <a:extLst>
              <a:ext uri="{FF2B5EF4-FFF2-40B4-BE49-F238E27FC236}">
                <a16:creationId xmlns:a16="http://schemas.microsoft.com/office/drawing/2014/main" id="{D899AF87-8E8B-6E26-145B-753E745B5FAC}"/>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255"/>
            <a:ext cx="7556421" cy="1175028"/>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Problem Statement: Integrating </a:t>
            </a:r>
            <a:r>
              <a:rPr lang="en-US" sz="3550" b="1" i="1" dirty="0">
                <a:solidFill>
                  <a:srgbClr val="000000"/>
                </a:solidFill>
                <a:latin typeface="Inter Bold" pitchFamily="34" charset="0"/>
                <a:ea typeface="Inter Bold" pitchFamily="34" charset="-122"/>
                <a:cs typeface="Inter Bold" pitchFamily="34" charset="-120"/>
              </a:rPr>
              <a:t>sin(x)</a:t>
            </a:r>
            <a:r>
              <a:rPr lang="en-US" sz="3550" b="1" dirty="0">
                <a:solidFill>
                  <a:srgbClr val="000000"/>
                </a:solidFill>
                <a:latin typeface="Inter Bold" pitchFamily="34" charset="0"/>
                <a:ea typeface="Inter Bold" pitchFamily="34" charset="-122"/>
                <a:cs typeface="Inter Bold" pitchFamily="34" charset="-120"/>
              </a:rPr>
              <a:t> </a:t>
            </a:r>
            <a:endParaRPr lang="en-US" sz="3550" dirty="0"/>
          </a:p>
        </p:txBody>
      </p:sp>
      <p:sp>
        <p:nvSpPr>
          <p:cNvPr id="4" name="Text 1"/>
          <p:cNvSpPr/>
          <p:nvPr/>
        </p:nvSpPr>
        <p:spPr>
          <a:xfrm>
            <a:off x="6280190" y="215145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objective is to accurately approximate the definite integral of the sine function over a specific interval and then evaluate the performance of various numerical methods.</a:t>
            </a:r>
            <a:endParaRPr lang="en-US" sz="1750" dirty="0"/>
          </a:p>
        </p:txBody>
      </p:sp>
      <p:sp>
        <p:nvSpPr>
          <p:cNvPr id="5" name="Shape 2"/>
          <p:cNvSpPr/>
          <p:nvPr/>
        </p:nvSpPr>
        <p:spPr>
          <a:xfrm>
            <a:off x="6280190" y="5049322"/>
            <a:ext cx="7556421" cy="22860"/>
          </a:xfrm>
          <a:prstGeom prst="roundRect">
            <a:avLst>
              <a:gd name="adj" fmla="val 333395"/>
            </a:avLst>
          </a:prstGeom>
          <a:solidFill>
            <a:srgbClr val="C0C1D7"/>
          </a:solidFill>
          <a:ln/>
        </p:spPr>
        <p:txBody>
          <a:bodyPr/>
          <a:lstStyle/>
          <a:p>
            <a:endParaRPr lang="en-US"/>
          </a:p>
        </p:txBody>
      </p:sp>
      <p:sp>
        <p:nvSpPr>
          <p:cNvPr id="6" name="Shape 3"/>
          <p:cNvSpPr/>
          <p:nvPr/>
        </p:nvSpPr>
        <p:spPr>
          <a:xfrm>
            <a:off x="7711916" y="4504968"/>
            <a:ext cx="22860" cy="544354"/>
          </a:xfrm>
          <a:prstGeom prst="roundRect">
            <a:avLst>
              <a:gd name="adj" fmla="val 333395"/>
            </a:avLst>
          </a:prstGeom>
          <a:solidFill>
            <a:srgbClr val="C0C1D7"/>
          </a:solidFill>
          <a:ln/>
        </p:spPr>
        <p:txBody>
          <a:bodyPr/>
          <a:lstStyle/>
          <a:p>
            <a:endParaRPr lang="en-US"/>
          </a:p>
        </p:txBody>
      </p:sp>
      <p:sp>
        <p:nvSpPr>
          <p:cNvPr id="7" name="Shape 4"/>
          <p:cNvSpPr/>
          <p:nvPr/>
        </p:nvSpPr>
        <p:spPr>
          <a:xfrm>
            <a:off x="7655302" y="4981277"/>
            <a:ext cx="136088" cy="136088"/>
          </a:xfrm>
          <a:prstGeom prst="roundRect">
            <a:avLst>
              <a:gd name="adj" fmla="val 335959"/>
            </a:avLst>
          </a:prstGeom>
          <a:solidFill>
            <a:srgbClr val="4950BC"/>
          </a:solidFill>
          <a:ln/>
        </p:spPr>
        <p:txBody>
          <a:bodyPr/>
          <a:lstStyle/>
          <a:p>
            <a:endParaRPr lang="en-US"/>
          </a:p>
        </p:txBody>
      </p:sp>
      <p:sp>
        <p:nvSpPr>
          <p:cNvPr id="8" name="Shape 5"/>
          <p:cNvSpPr/>
          <p:nvPr/>
        </p:nvSpPr>
        <p:spPr>
          <a:xfrm>
            <a:off x="6280190" y="3444240"/>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9" name="Text 6"/>
          <p:cNvSpPr/>
          <p:nvPr/>
        </p:nvSpPr>
        <p:spPr>
          <a:xfrm>
            <a:off x="6589276" y="3633311"/>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Function</a:t>
            </a:r>
            <a:endParaRPr lang="en-US" sz="1750" dirty="0"/>
          </a:p>
        </p:txBody>
      </p:sp>
      <p:sp>
        <p:nvSpPr>
          <p:cNvPr id="10" name="Text 7"/>
          <p:cNvSpPr/>
          <p:nvPr/>
        </p:nvSpPr>
        <p:spPr>
          <a:xfrm>
            <a:off x="6469261" y="4025622"/>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f(x) = sin(x)</a:t>
            </a:r>
            <a:endParaRPr lang="en-US" sz="1400" dirty="0"/>
          </a:p>
        </p:txBody>
      </p:sp>
      <p:sp>
        <p:nvSpPr>
          <p:cNvPr id="11" name="Shape 8"/>
          <p:cNvSpPr/>
          <p:nvPr/>
        </p:nvSpPr>
        <p:spPr>
          <a:xfrm>
            <a:off x="9268539" y="5049322"/>
            <a:ext cx="22860" cy="544354"/>
          </a:xfrm>
          <a:prstGeom prst="roundRect">
            <a:avLst>
              <a:gd name="adj" fmla="val 333395"/>
            </a:avLst>
          </a:prstGeom>
          <a:solidFill>
            <a:srgbClr val="C0C1D7"/>
          </a:solidFill>
          <a:ln/>
        </p:spPr>
        <p:txBody>
          <a:bodyPr/>
          <a:lstStyle/>
          <a:p>
            <a:endParaRPr lang="en-US"/>
          </a:p>
        </p:txBody>
      </p:sp>
      <p:sp>
        <p:nvSpPr>
          <p:cNvPr id="12" name="Shape 9"/>
          <p:cNvSpPr/>
          <p:nvPr/>
        </p:nvSpPr>
        <p:spPr>
          <a:xfrm>
            <a:off x="9211925" y="4981277"/>
            <a:ext cx="136088" cy="136088"/>
          </a:xfrm>
          <a:prstGeom prst="roundRect">
            <a:avLst>
              <a:gd name="adj" fmla="val 335959"/>
            </a:avLst>
          </a:prstGeom>
          <a:solidFill>
            <a:srgbClr val="4950BC"/>
          </a:solidFill>
          <a:ln/>
        </p:spPr>
        <p:txBody>
          <a:bodyPr/>
          <a:lstStyle/>
          <a:p>
            <a:endParaRPr lang="en-US"/>
          </a:p>
        </p:txBody>
      </p:sp>
      <p:sp>
        <p:nvSpPr>
          <p:cNvPr id="13" name="Shape 10"/>
          <p:cNvSpPr/>
          <p:nvPr/>
        </p:nvSpPr>
        <p:spPr>
          <a:xfrm>
            <a:off x="7836813" y="5593675"/>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8145899" y="5782747"/>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Interval</a:t>
            </a:r>
            <a:endParaRPr lang="en-US" sz="1750" dirty="0"/>
          </a:p>
        </p:txBody>
      </p:sp>
      <p:sp>
        <p:nvSpPr>
          <p:cNvPr id="15" name="Text 12"/>
          <p:cNvSpPr/>
          <p:nvPr/>
        </p:nvSpPr>
        <p:spPr>
          <a:xfrm>
            <a:off x="8025884" y="6175058"/>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[0, 1]</a:t>
            </a:r>
            <a:endParaRPr lang="en-US" sz="1400" dirty="0"/>
          </a:p>
        </p:txBody>
      </p:sp>
      <p:sp>
        <p:nvSpPr>
          <p:cNvPr id="16" name="Shape 13"/>
          <p:cNvSpPr/>
          <p:nvPr/>
        </p:nvSpPr>
        <p:spPr>
          <a:xfrm>
            <a:off x="10825163" y="4504968"/>
            <a:ext cx="22860" cy="544354"/>
          </a:xfrm>
          <a:prstGeom prst="roundRect">
            <a:avLst>
              <a:gd name="adj" fmla="val 333395"/>
            </a:avLst>
          </a:prstGeom>
          <a:solidFill>
            <a:srgbClr val="C0C1D7"/>
          </a:solidFill>
          <a:ln/>
        </p:spPr>
        <p:txBody>
          <a:bodyPr/>
          <a:lstStyle/>
          <a:p>
            <a:endParaRPr lang="en-US"/>
          </a:p>
        </p:txBody>
      </p:sp>
      <p:sp>
        <p:nvSpPr>
          <p:cNvPr id="17" name="Shape 14"/>
          <p:cNvSpPr/>
          <p:nvPr/>
        </p:nvSpPr>
        <p:spPr>
          <a:xfrm>
            <a:off x="10768548" y="4981277"/>
            <a:ext cx="136088" cy="136088"/>
          </a:xfrm>
          <a:prstGeom prst="roundRect">
            <a:avLst>
              <a:gd name="adj" fmla="val 335959"/>
            </a:avLst>
          </a:prstGeom>
          <a:solidFill>
            <a:srgbClr val="4950BC"/>
          </a:solidFill>
          <a:ln/>
        </p:spPr>
        <p:txBody>
          <a:bodyPr/>
          <a:lstStyle/>
          <a:p>
            <a:endParaRPr lang="en-US"/>
          </a:p>
        </p:txBody>
      </p:sp>
      <p:sp>
        <p:nvSpPr>
          <p:cNvPr id="18" name="Shape 15"/>
          <p:cNvSpPr/>
          <p:nvPr/>
        </p:nvSpPr>
        <p:spPr>
          <a:xfrm>
            <a:off x="9393436" y="3444240"/>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19" name="Text 16"/>
          <p:cNvSpPr/>
          <p:nvPr/>
        </p:nvSpPr>
        <p:spPr>
          <a:xfrm>
            <a:off x="9702522" y="3633311"/>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Exact Value</a:t>
            </a:r>
            <a:endParaRPr lang="en-US" sz="1750" dirty="0"/>
          </a:p>
        </p:txBody>
      </p:sp>
      <p:sp>
        <p:nvSpPr>
          <p:cNvPr id="20" name="Text 17"/>
          <p:cNvSpPr/>
          <p:nvPr/>
        </p:nvSpPr>
        <p:spPr>
          <a:xfrm>
            <a:off x="9582507" y="4025622"/>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1 - cos(1) \approx 0.4596976941</a:t>
            </a:r>
            <a:endParaRPr lang="en-US" sz="1400" dirty="0"/>
          </a:p>
        </p:txBody>
      </p:sp>
      <p:sp>
        <p:nvSpPr>
          <p:cNvPr id="21" name="Shape 18"/>
          <p:cNvSpPr/>
          <p:nvPr/>
        </p:nvSpPr>
        <p:spPr>
          <a:xfrm>
            <a:off x="12381905" y="5049322"/>
            <a:ext cx="22860" cy="544354"/>
          </a:xfrm>
          <a:prstGeom prst="roundRect">
            <a:avLst>
              <a:gd name="adj" fmla="val 333395"/>
            </a:avLst>
          </a:prstGeom>
          <a:solidFill>
            <a:srgbClr val="C0C1D7"/>
          </a:solidFill>
          <a:ln/>
        </p:spPr>
        <p:txBody>
          <a:bodyPr/>
          <a:lstStyle/>
          <a:p>
            <a:endParaRPr lang="en-US"/>
          </a:p>
        </p:txBody>
      </p:sp>
      <p:sp>
        <p:nvSpPr>
          <p:cNvPr id="22" name="Shape 19"/>
          <p:cNvSpPr/>
          <p:nvPr/>
        </p:nvSpPr>
        <p:spPr>
          <a:xfrm>
            <a:off x="12325290" y="4981277"/>
            <a:ext cx="136088" cy="136088"/>
          </a:xfrm>
          <a:prstGeom prst="roundRect">
            <a:avLst>
              <a:gd name="adj" fmla="val 335959"/>
            </a:avLst>
          </a:prstGeom>
          <a:solidFill>
            <a:srgbClr val="4950BC"/>
          </a:solidFill>
          <a:ln/>
        </p:spPr>
        <p:txBody>
          <a:bodyPr/>
          <a:lstStyle/>
          <a:p>
            <a:endParaRPr lang="en-US"/>
          </a:p>
        </p:txBody>
      </p:sp>
      <p:sp>
        <p:nvSpPr>
          <p:cNvPr id="23" name="Shape 20"/>
          <p:cNvSpPr/>
          <p:nvPr/>
        </p:nvSpPr>
        <p:spPr>
          <a:xfrm>
            <a:off x="10950059" y="5593675"/>
            <a:ext cx="2886551" cy="1931551"/>
          </a:xfrm>
          <a:prstGeom prst="roundRect">
            <a:avLst>
              <a:gd name="adj" fmla="val 3946"/>
            </a:avLst>
          </a:prstGeom>
          <a:solidFill>
            <a:srgbClr val="DADBF1"/>
          </a:solidFill>
          <a:ln w="7620">
            <a:solidFill>
              <a:srgbClr val="C0C1D7"/>
            </a:solidFill>
            <a:prstDash val="solid"/>
          </a:ln>
        </p:spPr>
        <p:txBody>
          <a:bodyPr/>
          <a:lstStyle/>
          <a:p>
            <a:endParaRPr lang="en-US"/>
          </a:p>
        </p:txBody>
      </p:sp>
      <p:sp>
        <p:nvSpPr>
          <p:cNvPr id="24" name="Text 21"/>
          <p:cNvSpPr/>
          <p:nvPr/>
        </p:nvSpPr>
        <p:spPr>
          <a:xfrm>
            <a:off x="11259145" y="5782747"/>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Goal</a:t>
            </a:r>
            <a:endParaRPr lang="en-US" sz="1750" dirty="0"/>
          </a:p>
        </p:txBody>
      </p:sp>
      <p:sp>
        <p:nvSpPr>
          <p:cNvPr id="25" name="Text 22"/>
          <p:cNvSpPr/>
          <p:nvPr/>
        </p:nvSpPr>
        <p:spPr>
          <a:xfrm>
            <a:off x="11139130" y="6175058"/>
            <a:ext cx="2508409" cy="1161098"/>
          </a:xfrm>
          <a:prstGeom prst="rect">
            <a:avLst/>
          </a:prstGeom>
          <a:noFill/>
          <a:ln/>
        </p:spPr>
        <p:txBody>
          <a:bodyPr wrap="square" lIns="0" tIns="0" rIns="0" bIns="0" rtlCol="0" anchor="t"/>
          <a:lstStyle/>
          <a:p>
            <a:pPr marL="0" indent="0" algn="ctr">
              <a:lnSpc>
                <a:spcPts val="2250"/>
              </a:lnSpc>
              <a:buNone/>
            </a:pPr>
            <a:r>
              <a:rPr lang="en-US" sz="1400" dirty="0">
                <a:solidFill>
                  <a:srgbClr val="272525"/>
                </a:solidFill>
                <a:latin typeface="Inter" pitchFamily="34" charset="0"/>
                <a:ea typeface="Inter" pitchFamily="34" charset="-122"/>
                <a:cs typeface="Inter" pitchFamily="34" charset="-120"/>
              </a:rPr>
              <a:t>Compare accuracy and convergence rates of the Trapezoidal, Simpson's, and Romberg methods.</a:t>
            </a:r>
            <a:endParaRPr lang="en-US" sz="1400" dirty="0"/>
          </a:p>
        </p:txBody>
      </p:sp>
      <p:sp>
        <p:nvSpPr>
          <p:cNvPr id="26" name="Rectangle 25">
            <a:extLst>
              <a:ext uri="{FF2B5EF4-FFF2-40B4-BE49-F238E27FC236}">
                <a16:creationId xmlns:a16="http://schemas.microsoft.com/office/drawing/2014/main" id="{4A7BA693-CEF1-8DE6-0934-10B8E2EB52C2}"/>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4495"/>
            <a:ext cx="9670613" cy="673418"/>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Composite Trapezoidal Rule: Theory </a:t>
            </a:r>
            <a:endParaRPr lang="en-US" sz="4200" dirty="0"/>
          </a:p>
        </p:txBody>
      </p:sp>
      <p:sp>
        <p:nvSpPr>
          <p:cNvPr id="3" name="Text 1"/>
          <p:cNvSpPr/>
          <p:nvPr/>
        </p:nvSpPr>
        <p:spPr>
          <a:xfrm>
            <a:off x="793790" y="1914882"/>
            <a:ext cx="6258520" cy="10344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Composite Trapezoidal Rule approximates the integral by dividing the area under the curve into several trapezoids. It's a foundational method in numerical integration.</a:t>
            </a:r>
            <a:endParaRPr lang="en-US" sz="1650" dirty="0"/>
          </a:p>
        </p:txBody>
      </p:sp>
      <p:sp>
        <p:nvSpPr>
          <p:cNvPr id="4" name="Text 2"/>
          <p:cNvSpPr/>
          <p:nvPr/>
        </p:nvSpPr>
        <p:spPr>
          <a:xfrm>
            <a:off x="793790" y="316468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Formula:</a:t>
            </a:r>
            <a:endParaRPr lang="en-US" sz="2100" dirty="0"/>
          </a:p>
        </p:txBody>
      </p:sp>
      <p:sp>
        <p:nvSpPr>
          <p:cNvPr id="5" name="Text 3"/>
          <p:cNvSpPr/>
          <p:nvPr/>
        </p:nvSpPr>
        <p:spPr>
          <a:xfrm>
            <a:off x="793790" y="3773924"/>
            <a:ext cx="6258520" cy="903089"/>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6" name="Image 0" descr="preencoded.png"/>
          <p:cNvPicPr>
            <a:picLocks noChangeAspect="1"/>
          </p:cNvPicPr>
          <p:nvPr/>
        </p:nvPicPr>
        <p:blipFill>
          <a:blip r:embed="rId3"/>
          <a:stretch>
            <a:fillRect/>
          </a:stretch>
        </p:blipFill>
        <p:spPr>
          <a:xfrm>
            <a:off x="184850" y="3649504"/>
            <a:ext cx="7476399" cy="1078826"/>
          </a:xfrm>
          <a:prstGeom prst="rect">
            <a:avLst/>
          </a:prstGeom>
        </p:spPr>
      </p:pic>
      <p:sp>
        <p:nvSpPr>
          <p:cNvPr id="7" name="Text 4"/>
          <p:cNvSpPr/>
          <p:nvPr/>
        </p:nvSpPr>
        <p:spPr>
          <a:xfrm>
            <a:off x="793790" y="4949666"/>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n:</a:t>
            </a:r>
            <a:r>
              <a:rPr lang="en-US" sz="1650" dirty="0">
                <a:solidFill>
                  <a:srgbClr val="272525"/>
                </a:solidFill>
                <a:latin typeface="Inter" pitchFamily="34" charset="0"/>
                <a:ea typeface="Inter" pitchFamily="34" charset="-122"/>
                <a:cs typeface="Inter" pitchFamily="34" charset="-120"/>
              </a:rPr>
              <a:t> Number of subintervals</a:t>
            </a:r>
            <a:endParaRPr lang="en-US" sz="1650" dirty="0"/>
          </a:p>
        </p:txBody>
      </p:sp>
      <p:sp>
        <p:nvSpPr>
          <p:cNvPr id="8" name="Text 5"/>
          <p:cNvSpPr/>
          <p:nvPr/>
        </p:nvSpPr>
        <p:spPr>
          <a:xfrm>
            <a:off x="793790" y="5369838"/>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h:</a:t>
            </a:r>
            <a:r>
              <a:rPr lang="en-US" sz="1650" dirty="0">
                <a:solidFill>
                  <a:srgbClr val="272525"/>
                </a:solidFill>
                <a:latin typeface="Inter" pitchFamily="34" charset="0"/>
                <a:ea typeface="Inter" pitchFamily="34" charset="-122"/>
                <a:cs typeface="Inter" pitchFamily="34" charset="-120"/>
              </a:rPr>
              <a:t> Width of each subinterval </a:t>
            </a:r>
            <a:r>
              <a:rPr lang="en-US" sz="1650" i="1" dirty="0">
                <a:solidFill>
                  <a:srgbClr val="272525"/>
                </a:solidFill>
                <a:latin typeface="Inter" pitchFamily="34" charset="0"/>
                <a:ea typeface="Inter" pitchFamily="34" charset="-122"/>
                <a:cs typeface="Inter" pitchFamily="34" charset="-120"/>
              </a:rPr>
              <a:t>h = (b-a)/n</a:t>
            </a:r>
            <a:endParaRPr lang="en-US" sz="1650" dirty="0"/>
          </a:p>
        </p:txBody>
      </p:sp>
      <p:sp>
        <p:nvSpPr>
          <p:cNvPr id="9" name="Text 6"/>
          <p:cNvSpPr/>
          <p:nvPr/>
        </p:nvSpPr>
        <p:spPr>
          <a:xfrm>
            <a:off x="793790" y="5790009"/>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i="1" dirty="0">
                <a:solidFill>
                  <a:srgbClr val="272525"/>
                </a:solidFill>
                <a:latin typeface="Inter" pitchFamily="34" charset="0"/>
                <a:ea typeface="Inter" pitchFamily="34" charset="-122"/>
                <a:cs typeface="Inter" pitchFamily="34" charset="-120"/>
              </a:rPr>
              <a:t>x_i</a:t>
            </a:r>
            <a:r>
              <a:rPr lang="en-US" sz="1650" b="1" dirty="0">
                <a:solidFill>
                  <a:srgbClr val="272525"/>
                </a:solidFill>
                <a:latin typeface="Inter" pitchFamily="34" charset="0"/>
                <a:ea typeface="Inter" pitchFamily="34" charset="-122"/>
                <a:cs typeface="Inter" pitchFamily="34" charset="-120"/>
              </a:rPr>
              <a:t>:</a:t>
            </a:r>
            <a:r>
              <a:rPr lang="en-US" sz="1650" dirty="0">
                <a:solidFill>
                  <a:srgbClr val="272525"/>
                </a:solidFill>
                <a:latin typeface="Inter" pitchFamily="34" charset="0"/>
                <a:ea typeface="Inter" pitchFamily="34" charset="-122"/>
                <a:cs typeface="Inter" pitchFamily="34" charset="-120"/>
              </a:rPr>
              <a:t> Points along the interval, </a:t>
            </a:r>
            <a:r>
              <a:rPr lang="en-US" sz="1650" i="1" dirty="0">
                <a:solidFill>
                  <a:srgbClr val="272525"/>
                </a:solidFill>
                <a:latin typeface="Inter" pitchFamily="34" charset="0"/>
                <a:ea typeface="Inter" pitchFamily="34" charset="-122"/>
                <a:cs typeface="Inter" pitchFamily="34" charset="-120"/>
              </a:rPr>
              <a:t>x_i = a + ih</a:t>
            </a:r>
            <a:endParaRPr lang="en-US" sz="1650" dirty="0"/>
          </a:p>
        </p:txBody>
      </p:sp>
      <p:sp>
        <p:nvSpPr>
          <p:cNvPr id="10" name="Text 7"/>
          <p:cNvSpPr/>
          <p:nvPr/>
        </p:nvSpPr>
        <p:spPr>
          <a:xfrm>
            <a:off x="7585710" y="1936433"/>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Order of Error:</a:t>
            </a:r>
            <a:endParaRPr lang="en-US" sz="2100" dirty="0"/>
          </a:p>
        </p:txBody>
      </p:sp>
      <p:sp>
        <p:nvSpPr>
          <p:cNvPr id="11" name="Text 8"/>
          <p:cNvSpPr/>
          <p:nvPr/>
        </p:nvSpPr>
        <p:spPr>
          <a:xfrm>
            <a:off x="7585710" y="2488406"/>
            <a:ext cx="6258520" cy="10344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error of the Composite Trapezoidal Rule is proportional to </a:t>
            </a:r>
            <a:r>
              <a:rPr lang="en-US" sz="1650" i="1" dirty="0">
                <a:solidFill>
                  <a:srgbClr val="272525"/>
                </a:solidFill>
                <a:latin typeface="Inter" pitchFamily="34" charset="0"/>
                <a:ea typeface="Inter" pitchFamily="34" charset="-122"/>
                <a:cs typeface="Inter" pitchFamily="34" charset="-120"/>
              </a:rPr>
              <a:t>O(h^2)</a:t>
            </a:r>
            <a:r>
              <a:rPr lang="en-US" sz="1650" dirty="0">
                <a:solidFill>
                  <a:srgbClr val="272525"/>
                </a:solidFill>
                <a:latin typeface="Inter" pitchFamily="34" charset="0"/>
                <a:ea typeface="Inter" pitchFamily="34" charset="-122"/>
                <a:cs typeface="Inter" pitchFamily="34" charset="-120"/>
              </a:rPr>
              <a:t>. This means that as </a:t>
            </a:r>
            <a:r>
              <a:rPr lang="en-US" sz="1650" i="1" dirty="0">
                <a:solidFill>
                  <a:srgbClr val="272525"/>
                </a:solidFill>
                <a:latin typeface="Inter" pitchFamily="34" charset="0"/>
                <a:ea typeface="Inter" pitchFamily="34" charset="-122"/>
                <a:cs typeface="Inter" pitchFamily="34" charset="-120"/>
              </a:rPr>
              <a:t>h</a:t>
            </a:r>
            <a:r>
              <a:rPr lang="en-US" sz="1650" dirty="0">
                <a:solidFill>
                  <a:srgbClr val="272525"/>
                </a:solidFill>
                <a:latin typeface="Inter" pitchFamily="34" charset="0"/>
                <a:ea typeface="Inter" pitchFamily="34" charset="-122"/>
                <a:cs typeface="Inter" pitchFamily="34" charset="-120"/>
              </a:rPr>
              <a:t> (the step size) decreases, the error decreases quadratically.</a:t>
            </a:r>
            <a:endParaRPr lang="en-US" sz="1650" dirty="0"/>
          </a:p>
        </p:txBody>
      </p:sp>
      <p:pic>
        <p:nvPicPr>
          <p:cNvPr id="12" name="Image 1" descr="preencoded.png"/>
          <p:cNvPicPr>
            <a:picLocks noChangeAspect="1"/>
          </p:cNvPicPr>
          <p:nvPr/>
        </p:nvPicPr>
        <p:blipFill>
          <a:blip r:embed="rId4"/>
          <a:stretch>
            <a:fillRect/>
          </a:stretch>
        </p:blipFill>
        <p:spPr>
          <a:xfrm>
            <a:off x="7585710" y="3765233"/>
            <a:ext cx="5945505" cy="3497342"/>
          </a:xfrm>
          <a:prstGeom prst="rect">
            <a:avLst/>
          </a:prstGeom>
        </p:spPr>
      </p:pic>
      <p:sp>
        <p:nvSpPr>
          <p:cNvPr id="13" name="Rectangle 12">
            <a:extLst>
              <a:ext uri="{FF2B5EF4-FFF2-40B4-BE49-F238E27FC236}">
                <a16:creationId xmlns:a16="http://schemas.microsoft.com/office/drawing/2014/main" id="{866437C9-4257-E939-E771-7CECC9AE34AD}"/>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049" y="752475"/>
            <a:ext cx="9375100" cy="585192"/>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Composite Trapezoidal Rule: Application </a:t>
            </a:r>
            <a:endParaRPr lang="en-US" sz="3650" dirty="0"/>
          </a:p>
        </p:txBody>
      </p:sp>
      <p:sp>
        <p:nvSpPr>
          <p:cNvPr id="3" name="Text 1"/>
          <p:cNvSpPr/>
          <p:nvPr/>
        </p:nvSpPr>
        <p:spPr>
          <a:xfrm>
            <a:off x="771049" y="1712119"/>
            <a:ext cx="13088303" cy="1123355"/>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Inter" pitchFamily="34" charset="0"/>
                <a:ea typeface="Inter" pitchFamily="34" charset="-122"/>
                <a:cs typeface="Inter" pitchFamily="34" charset="-120"/>
              </a:rPr>
              <a:t>The Composite Trapezoidal Rule is used to approximate a definite integral by dividing the interval into many small subintervals and applying the trapezoidal rule to each part. Increasing the number of subintervals improves the accuracy of the result.</a:t>
            </a:r>
            <a:endParaRPr lang="en-US" sz="1800" dirty="0"/>
          </a:p>
        </p:txBody>
      </p:sp>
      <p:sp>
        <p:nvSpPr>
          <p:cNvPr id="4" name="Text 2"/>
          <p:cNvSpPr/>
          <p:nvPr/>
        </p:nvSpPr>
        <p:spPr>
          <a:xfrm>
            <a:off x="771049" y="3046095"/>
            <a:ext cx="13088303" cy="374452"/>
          </a:xfrm>
          <a:prstGeom prst="rect">
            <a:avLst/>
          </a:prstGeom>
          <a:noFill/>
          <a:ln/>
        </p:spPr>
        <p:txBody>
          <a:bodyPr wrap="none" lIns="0" tIns="0" rIns="0" bIns="0" rtlCol="0" anchor="t"/>
          <a:lstStyle/>
          <a:p>
            <a:pPr marL="0" indent="0" algn="l">
              <a:lnSpc>
                <a:spcPts val="2900"/>
              </a:lnSpc>
              <a:buNone/>
            </a:pPr>
            <a:r>
              <a:rPr lang="en-US" sz="1800" dirty="0">
                <a:solidFill>
                  <a:srgbClr val="272525"/>
                </a:solidFill>
                <a:latin typeface="Inter" pitchFamily="34" charset="0"/>
                <a:ea typeface="Inter" pitchFamily="34" charset="-122"/>
                <a:cs typeface="Inter" pitchFamily="34" charset="-120"/>
              </a:rPr>
              <a:t>Let's apply the Composite Trapezoidal Rule to </a:t>
            </a:r>
            <a:r>
              <a:rPr lang="en-US" sz="1800" i="1" dirty="0">
                <a:solidFill>
                  <a:srgbClr val="272525"/>
                </a:solidFill>
                <a:latin typeface="Inter" pitchFamily="34" charset="0"/>
                <a:ea typeface="Inter" pitchFamily="34" charset="-122"/>
                <a:cs typeface="Inter" pitchFamily="34" charset="-120"/>
              </a:rPr>
              <a:t>\int_0^1 sin(x) dx</a:t>
            </a:r>
            <a:r>
              <a:rPr lang="en-US" sz="1800" dirty="0">
                <a:solidFill>
                  <a:srgbClr val="272525"/>
                </a:solidFill>
                <a:latin typeface="Inter" pitchFamily="34" charset="0"/>
                <a:ea typeface="Inter" pitchFamily="34" charset="-122"/>
                <a:cs typeface="Inter" pitchFamily="34" charset="-120"/>
              </a:rPr>
              <a:t> with </a:t>
            </a:r>
            <a:r>
              <a:rPr lang="en-US" sz="1800" i="1" dirty="0">
                <a:solidFill>
                  <a:srgbClr val="272525"/>
                </a:solidFill>
                <a:latin typeface="Inter" pitchFamily="34" charset="0"/>
                <a:ea typeface="Inter" pitchFamily="34" charset="-122"/>
                <a:cs typeface="Inter" pitchFamily="34" charset="-120"/>
              </a:rPr>
              <a:t>n=4</a:t>
            </a:r>
            <a:r>
              <a:rPr lang="en-US" sz="1800" dirty="0">
                <a:solidFill>
                  <a:srgbClr val="272525"/>
                </a:solidFill>
                <a:latin typeface="Inter" pitchFamily="34" charset="0"/>
                <a:ea typeface="Inter" pitchFamily="34" charset="-122"/>
                <a:cs typeface="Inter" pitchFamily="34" charset="-120"/>
              </a:rPr>
              <a:t>.</a:t>
            </a:r>
            <a:endParaRPr lang="en-US" sz="1800" dirty="0"/>
          </a:p>
        </p:txBody>
      </p:sp>
      <p:sp>
        <p:nvSpPr>
          <p:cNvPr id="5" name="Shape 3"/>
          <p:cNvSpPr/>
          <p:nvPr/>
        </p:nvSpPr>
        <p:spPr>
          <a:xfrm>
            <a:off x="771049" y="3631168"/>
            <a:ext cx="4237911"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6" name="Text 4"/>
          <p:cNvSpPr/>
          <p:nvPr/>
        </p:nvSpPr>
        <p:spPr>
          <a:xfrm>
            <a:off x="981075"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Parameters:</a:t>
            </a:r>
            <a:endParaRPr lang="en-US" sz="1800" dirty="0"/>
          </a:p>
        </p:txBody>
      </p:sp>
      <p:sp>
        <p:nvSpPr>
          <p:cNvPr id="7" name="Text 5"/>
          <p:cNvSpPr/>
          <p:nvPr/>
        </p:nvSpPr>
        <p:spPr>
          <a:xfrm>
            <a:off x="981075" y="4246007"/>
            <a:ext cx="3817858" cy="299561"/>
          </a:xfrm>
          <a:prstGeom prst="rect">
            <a:avLst/>
          </a:prstGeom>
          <a:noFill/>
          <a:ln/>
        </p:spPr>
        <p:txBody>
          <a:bodyPr wrap="none" lIns="0" tIns="0" rIns="0" bIns="0" rtlCol="0" anchor="t"/>
          <a:lstStyle/>
          <a:p>
            <a:pPr marL="342900" indent="-342900" algn="l">
              <a:lnSpc>
                <a:spcPts val="2350"/>
              </a:lnSpc>
              <a:buSzPct val="100000"/>
              <a:buChar char="•"/>
            </a:pPr>
            <a:r>
              <a:rPr lang="en-US" sz="1450" i="1" dirty="0">
                <a:solidFill>
                  <a:srgbClr val="272525"/>
                </a:solidFill>
                <a:latin typeface="Inter" pitchFamily="34" charset="0"/>
                <a:ea typeface="Inter" pitchFamily="34" charset="-122"/>
                <a:cs typeface="Inter" pitchFamily="34" charset="-120"/>
              </a:rPr>
              <a:t>n = 4</a:t>
            </a:r>
            <a:endParaRPr lang="en-US" sz="1450" dirty="0"/>
          </a:p>
        </p:txBody>
      </p:sp>
      <p:sp>
        <p:nvSpPr>
          <p:cNvPr id="8" name="Text 6"/>
          <p:cNvSpPr/>
          <p:nvPr/>
        </p:nvSpPr>
        <p:spPr>
          <a:xfrm>
            <a:off x="981075" y="4611053"/>
            <a:ext cx="3817858" cy="299561"/>
          </a:xfrm>
          <a:prstGeom prst="rect">
            <a:avLst/>
          </a:prstGeom>
          <a:noFill/>
          <a:ln/>
        </p:spPr>
        <p:txBody>
          <a:bodyPr wrap="none" lIns="0" tIns="0" rIns="0" bIns="0" rtlCol="0" anchor="t"/>
          <a:lstStyle/>
          <a:p>
            <a:pPr marL="342900" indent="-342900" algn="l">
              <a:lnSpc>
                <a:spcPts val="2350"/>
              </a:lnSpc>
              <a:buSzPct val="100000"/>
              <a:buChar char="•"/>
            </a:pPr>
            <a:r>
              <a:rPr lang="en-US" sz="1450" i="1" dirty="0">
                <a:solidFill>
                  <a:srgbClr val="272525"/>
                </a:solidFill>
                <a:latin typeface="Inter" pitchFamily="34" charset="0"/>
                <a:ea typeface="Inter" pitchFamily="34" charset="-122"/>
                <a:cs typeface="Inter" pitchFamily="34" charset="-120"/>
              </a:rPr>
              <a:t>h = (1-0)/4 = 0.25</a:t>
            </a:r>
            <a:endParaRPr lang="en-US" sz="1450" dirty="0"/>
          </a:p>
        </p:txBody>
      </p:sp>
      <p:sp>
        <p:nvSpPr>
          <p:cNvPr id="9" name="Shape 7"/>
          <p:cNvSpPr/>
          <p:nvPr/>
        </p:nvSpPr>
        <p:spPr>
          <a:xfrm>
            <a:off x="5196126" y="3631168"/>
            <a:ext cx="4238030"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10" name="Text 8"/>
          <p:cNvSpPr/>
          <p:nvPr/>
        </p:nvSpPr>
        <p:spPr>
          <a:xfrm>
            <a:off x="5406152"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Points &amp; Values:</a:t>
            </a:r>
            <a:endParaRPr lang="en-US" sz="1800" dirty="0"/>
          </a:p>
        </p:txBody>
      </p:sp>
      <p:sp>
        <p:nvSpPr>
          <p:cNvPr id="11" name="Shape 9"/>
          <p:cNvSpPr/>
          <p:nvPr/>
        </p:nvSpPr>
        <p:spPr>
          <a:xfrm>
            <a:off x="5687020" y="4344353"/>
            <a:ext cx="3537109" cy="2712006"/>
          </a:xfrm>
          <a:prstGeom prst="roundRect">
            <a:avLst>
              <a:gd name="adj" fmla="val 2900"/>
            </a:avLst>
          </a:prstGeom>
          <a:noFill/>
          <a:ln w="7620">
            <a:solidFill>
              <a:srgbClr val="000000">
                <a:alpha val="8000"/>
              </a:srgbClr>
            </a:solidFill>
            <a:prstDash val="solid"/>
          </a:ln>
        </p:spPr>
        <p:txBody>
          <a:bodyPr/>
          <a:lstStyle/>
          <a:p>
            <a:endParaRPr lang="en-US"/>
          </a:p>
        </p:txBody>
      </p:sp>
      <p:sp>
        <p:nvSpPr>
          <p:cNvPr id="12" name="Shape 10"/>
          <p:cNvSpPr/>
          <p:nvPr/>
        </p:nvSpPr>
        <p:spPr>
          <a:xfrm>
            <a:off x="5694640" y="4351973"/>
            <a:ext cx="3521869" cy="539353"/>
          </a:xfrm>
          <a:prstGeom prst="rect">
            <a:avLst/>
          </a:prstGeom>
          <a:solidFill>
            <a:srgbClr val="FFFFFF">
              <a:alpha val="4000"/>
            </a:srgbClr>
          </a:solidFill>
          <a:ln/>
        </p:spPr>
        <p:txBody>
          <a:bodyPr/>
          <a:lstStyle/>
          <a:p>
            <a:endParaRPr lang="en-US"/>
          </a:p>
        </p:txBody>
      </p:sp>
      <p:sp>
        <p:nvSpPr>
          <p:cNvPr id="13" name="Text 11"/>
          <p:cNvSpPr/>
          <p:nvPr/>
        </p:nvSpPr>
        <p:spPr>
          <a:xfrm>
            <a:off x="5881807" y="447186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a:t>
            </a:r>
            <a:endParaRPr lang="en-US" sz="1450" dirty="0"/>
          </a:p>
        </p:txBody>
      </p:sp>
      <p:sp>
        <p:nvSpPr>
          <p:cNvPr id="14" name="Text 12"/>
          <p:cNvSpPr/>
          <p:nvPr/>
        </p:nvSpPr>
        <p:spPr>
          <a:xfrm>
            <a:off x="7646551" y="447186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0.0000000000</a:t>
            </a:r>
            <a:endParaRPr lang="en-US" sz="1450" dirty="0"/>
          </a:p>
        </p:txBody>
      </p:sp>
      <p:sp>
        <p:nvSpPr>
          <p:cNvPr id="15" name="Shape 13"/>
          <p:cNvSpPr/>
          <p:nvPr/>
        </p:nvSpPr>
        <p:spPr>
          <a:xfrm>
            <a:off x="5694640" y="4891326"/>
            <a:ext cx="3521869" cy="539353"/>
          </a:xfrm>
          <a:prstGeom prst="rect">
            <a:avLst/>
          </a:prstGeom>
          <a:solidFill>
            <a:srgbClr val="000000">
              <a:alpha val="4000"/>
            </a:srgbClr>
          </a:solidFill>
          <a:ln/>
        </p:spPr>
        <p:txBody>
          <a:bodyPr/>
          <a:lstStyle/>
          <a:p>
            <a:endParaRPr lang="en-US"/>
          </a:p>
        </p:txBody>
      </p:sp>
      <p:sp>
        <p:nvSpPr>
          <p:cNvPr id="16" name="Text 14"/>
          <p:cNvSpPr/>
          <p:nvPr/>
        </p:nvSpPr>
        <p:spPr>
          <a:xfrm>
            <a:off x="5881807" y="5011222"/>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0.25</a:t>
            </a:r>
            <a:endParaRPr lang="en-US" sz="1450" dirty="0"/>
          </a:p>
        </p:txBody>
      </p:sp>
      <p:sp>
        <p:nvSpPr>
          <p:cNvPr id="17" name="Text 15"/>
          <p:cNvSpPr/>
          <p:nvPr/>
        </p:nvSpPr>
        <p:spPr>
          <a:xfrm>
            <a:off x="7646551" y="5011222"/>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0.2474039593</a:t>
            </a:r>
            <a:endParaRPr lang="en-US" sz="1450" dirty="0"/>
          </a:p>
        </p:txBody>
      </p:sp>
      <p:sp>
        <p:nvSpPr>
          <p:cNvPr id="18" name="Shape 16"/>
          <p:cNvSpPr/>
          <p:nvPr/>
        </p:nvSpPr>
        <p:spPr>
          <a:xfrm>
            <a:off x="5694640" y="5430679"/>
            <a:ext cx="3521869" cy="539353"/>
          </a:xfrm>
          <a:prstGeom prst="rect">
            <a:avLst/>
          </a:prstGeom>
          <a:solidFill>
            <a:srgbClr val="FFFFFF">
              <a:alpha val="4000"/>
            </a:srgbClr>
          </a:solidFill>
          <a:ln/>
        </p:spPr>
        <p:txBody>
          <a:bodyPr/>
          <a:lstStyle/>
          <a:p>
            <a:endParaRPr lang="en-US"/>
          </a:p>
        </p:txBody>
      </p:sp>
      <p:sp>
        <p:nvSpPr>
          <p:cNvPr id="19" name="Text 17"/>
          <p:cNvSpPr/>
          <p:nvPr/>
        </p:nvSpPr>
        <p:spPr>
          <a:xfrm>
            <a:off x="5881807" y="5550575"/>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0.50</a:t>
            </a:r>
            <a:endParaRPr lang="en-US" sz="1450" dirty="0"/>
          </a:p>
        </p:txBody>
      </p:sp>
      <p:sp>
        <p:nvSpPr>
          <p:cNvPr id="20" name="Text 18"/>
          <p:cNvSpPr/>
          <p:nvPr/>
        </p:nvSpPr>
        <p:spPr>
          <a:xfrm>
            <a:off x="7646551" y="5550575"/>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0.4794255386</a:t>
            </a:r>
            <a:endParaRPr lang="en-US" sz="1450" dirty="0"/>
          </a:p>
        </p:txBody>
      </p:sp>
      <p:sp>
        <p:nvSpPr>
          <p:cNvPr id="21" name="Shape 19"/>
          <p:cNvSpPr/>
          <p:nvPr/>
        </p:nvSpPr>
        <p:spPr>
          <a:xfrm>
            <a:off x="5694640" y="5970032"/>
            <a:ext cx="3521869" cy="539353"/>
          </a:xfrm>
          <a:prstGeom prst="rect">
            <a:avLst/>
          </a:prstGeom>
          <a:solidFill>
            <a:srgbClr val="000000">
              <a:alpha val="4000"/>
            </a:srgbClr>
          </a:solidFill>
          <a:ln/>
        </p:spPr>
        <p:txBody>
          <a:bodyPr/>
          <a:lstStyle/>
          <a:p>
            <a:endParaRPr lang="en-US"/>
          </a:p>
        </p:txBody>
      </p:sp>
      <p:sp>
        <p:nvSpPr>
          <p:cNvPr id="22" name="Text 20"/>
          <p:cNvSpPr/>
          <p:nvPr/>
        </p:nvSpPr>
        <p:spPr>
          <a:xfrm>
            <a:off x="5881807" y="608992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0.75</a:t>
            </a:r>
            <a:endParaRPr lang="en-US" sz="1450" dirty="0"/>
          </a:p>
        </p:txBody>
      </p:sp>
      <p:sp>
        <p:nvSpPr>
          <p:cNvPr id="23" name="Text 21"/>
          <p:cNvSpPr/>
          <p:nvPr/>
        </p:nvSpPr>
        <p:spPr>
          <a:xfrm>
            <a:off x="7646551" y="608992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0.6816387600</a:t>
            </a:r>
            <a:endParaRPr lang="en-US" sz="1450" dirty="0"/>
          </a:p>
        </p:txBody>
      </p:sp>
      <p:sp>
        <p:nvSpPr>
          <p:cNvPr id="24" name="Shape 22"/>
          <p:cNvSpPr/>
          <p:nvPr/>
        </p:nvSpPr>
        <p:spPr>
          <a:xfrm>
            <a:off x="5694640" y="6509385"/>
            <a:ext cx="3521869" cy="539353"/>
          </a:xfrm>
          <a:prstGeom prst="rect">
            <a:avLst/>
          </a:prstGeom>
          <a:solidFill>
            <a:srgbClr val="FFFFFF">
              <a:alpha val="4000"/>
            </a:srgbClr>
          </a:solidFill>
          <a:ln/>
        </p:spPr>
        <p:txBody>
          <a:bodyPr/>
          <a:lstStyle/>
          <a:p>
            <a:endParaRPr lang="en-US"/>
          </a:p>
        </p:txBody>
      </p:sp>
      <p:sp>
        <p:nvSpPr>
          <p:cNvPr id="25" name="Text 23"/>
          <p:cNvSpPr/>
          <p:nvPr/>
        </p:nvSpPr>
        <p:spPr>
          <a:xfrm>
            <a:off x="5881807" y="6629281"/>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1.00</a:t>
            </a:r>
            <a:endParaRPr lang="en-US" sz="1450" dirty="0"/>
          </a:p>
        </p:txBody>
      </p:sp>
      <p:sp>
        <p:nvSpPr>
          <p:cNvPr id="26" name="Text 24"/>
          <p:cNvSpPr/>
          <p:nvPr/>
        </p:nvSpPr>
        <p:spPr>
          <a:xfrm>
            <a:off x="7646551" y="6629281"/>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0.8414709848</a:t>
            </a:r>
            <a:endParaRPr lang="en-US" sz="1450" dirty="0"/>
          </a:p>
        </p:txBody>
      </p:sp>
      <p:sp>
        <p:nvSpPr>
          <p:cNvPr id="27" name="Shape 25"/>
          <p:cNvSpPr/>
          <p:nvPr/>
        </p:nvSpPr>
        <p:spPr>
          <a:xfrm>
            <a:off x="5406152" y="4344353"/>
            <a:ext cx="22860" cy="2712006"/>
          </a:xfrm>
          <a:prstGeom prst="rect">
            <a:avLst/>
          </a:prstGeom>
          <a:solidFill>
            <a:srgbClr val="4950BC"/>
          </a:solidFill>
          <a:ln/>
        </p:spPr>
        <p:txBody>
          <a:bodyPr/>
          <a:lstStyle/>
          <a:p>
            <a:endParaRPr lang="en-US"/>
          </a:p>
        </p:txBody>
      </p:sp>
      <p:sp>
        <p:nvSpPr>
          <p:cNvPr id="28" name="Shape 26"/>
          <p:cNvSpPr/>
          <p:nvPr/>
        </p:nvSpPr>
        <p:spPr>
          <a:xfrm>
            <a:off x="9621322" y="3631168"/>
            <a:ext cx="4237911"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29" name="Text 27"/>
          <p:cNvSpPr/>
          <p:nvPr/>
        </p:nvSpPr>
        <p:spPr>
          <a:xfrm>
            <a:off x="9831348"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Result:</a:t>
            </a:r>
            <a:endParaRPr lang="en-US" sz="1800" dirty="0"/>
          </a:p>
        </p:txBody>
      </p:sp>
      <p:sp>
        <p:nvSpPr>
          <p:cNvPr id="30" name="Text 28"/>
          <p:cNvSpPr/>
          <p:nvPr/>
        </p:nvSpPr>
        <p:spPr>
          <a:xfrm>
            <a:off x="9831348" y="4246007"/>
            <a:ext cx="3817858"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Using the formula, the approximation is:</a:t>
            </a:r>
            <a:endParaRPr lang="en-US" sz="1450" dirty="0"/>
          </a:p>
        </p:txBody>
      </p:sp>
      <p:sp>
        <p:nvSpPr>
          <p:cNvPr id="31" name="Text 29"/>
          <p:cNvSpPr/>
          <p:nvPr/>
        </p:nvSpPr>
        <p:spPr>
          <a:xfrm>
            <a:off x="9831348" y="4657844"/>
            <a:ext cx="3817858" cy="299561"/>
          </a:xfrm>
          <a:prstGeom prst="rect">
            <a:avLst/>
          </a:prstGeom>
          <a:noFill/>
          <a:ln/>
        </p:spPr>
        <p:txBody>
          <a:bodyPr wrap="non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0.4573009376</a:t>
            </a:r>
            <a:endParaRPr lang="en-US" sz="1450" dirty="0"/>
          </a:p>
        </p:txBody>
      </p:sp>
      <p:sp>
        <p:nvSpPr>
          <p:cNvPr id="32" name="Text 30"/>
          <p:cNvSpPr/>
          <p:nvPr/>
        </p:nvSpPr>
        <p:spPr>
          <a:xfrm>
            <a:off x="9831348" y="5069681"/>
            <a:ext cx="3817858"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Absolute Error: </a:t>
            </a:r>
            <a:r>
              <a:rPr lang="en-US" sz="1450" b="1" dirty="0">
                <a:solidFill>
                  <a:srgbClr val="272525"/>
                </a:solidFill>
                <a:latin typeface="Inter" pitchFamily="34" charset="0"/>
                <a:ea typeface="Inter" pitchFamily="34" charset="-122"/>
                <a:cs typeface="Inter" pitchFamily="34" charset="-120"/>
              </a:rPr>
              <a:t>0.0023967571</a:t>
            </a:r>
            <a:endParaRPr lang="en-US" sz="1450" dirty="0"/>
          </a:p>
        </p:txBody>
      </p:sp>
      <p:sp>
        <p:nvSpPr>
          <p:cNvPr id="33" name="Rectangle 32">
            <a:extLst>
              <a:ext uri="{FF2B5EF4-FFF2-40B4-BE49-F238E27FC236}">
                <a16:creationId xmlns:a16="http://schemas.microsoft.com/office/drawing/2014/main" id="{CDD4497B-4E1C-E977-ADB8-CF1697D4035B}"/>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0"/>
              <p:cNvSpPr/>
              <p:nvPr/>
            </p:nvSpPr>
            <p:spPr>
              <a:xfrm>
                <a:off x="2094667" y="696039"/>
                <a:ext cx="10440948" cy="635794"/>
              </a:xfrm>
              <a:prstGeom prst="rect">
                <a:avLst/>
              </a:prstGeom>
              <a:noFill/>
              <a:ln/>
            </p:spPr>
            <p:txBody>
              <a:bodyPr wrap="none" lIns="0" tIns="0" rIns="0" bIns="0" rtlCol="0" anchor="t"/>
              <a:lstStyle/>
              <a:p>
                <a:pPr marL="0" indent="0" algn="ctr">
                  <a:lnSpc>
                    <a:spcPts val="5000"/>
                  </a:lnSpc>
                  <a:buNone/>
                </a:pPr>
                <a:r>
                  <a:rPr lang="en-US" sz="4000" b="1" u="sng" dirty="0">
                    <a:solidFill>
                      <a:srgbClr val="000000"/>
                    </a:solidFill>
                    <a:latin typeface="Inter Bold" pitchFamily="34" charset="0"/>
                    <a:ea typeface="Inter Bold" pitchFamily="34" charset="-122"/>
                    <a:cs typeface="Inter Bold" pitchFamily="34" charset="-120"/>
                  </a:rPr>
                  <a:t>Composite Trapezoidal Rule: Pseudocode</a:t>
                </a:r>
              </a:p>
              <a:p>
                <a:r>
                  <a:rPr lang="en-US" b="1" dirty="0"/>
                  <a:t>Input:</a:t>
                </a:r>
                <a:endParaRPr lang="en-US" dirty="0"/>
              </a:p>
              <a:p>
                <a:r>
                  <a:rPr lang="en-US" dirty="0"/>
                  <a:t>a, b → Integration limits</a:t>
                </a:r>
              </a:p>
              <a:p>
                <a:r>
                  <a:rPr lang="en-US" dirty="0"/>
                  <a:t>L → Maximum level of Romberg table</a:t>
                </a:r>
              </a:p>
              <a:p>
                <a:r>
                  <a:rPr lang="en-US" b="1" dirty="0"/>
                  <a:t>Output:</a:t>
                </a:r>
                <a:endParaRPr lang="en-US" dirty="0"/>
              </a:p>
              <a:p>
                <a:r>
                  <a:rPr lang="en-US" dirty="0"/>
                  <a:t>Romberg table </a:t>
                </a:r>
                <a:r>
                  <a:rPr lang="en-US" b="1" dirty="0"/>
                  <a:t>R</a:t>
                </a:r>
                <a:endParaRPr lang="en-US" dirty="0"/>
              </a:p>
              <a:p>
                <a:r>
                  <a:rPr lang="en-US" dirty="0"/>
                  <a:t>Best approximation of </a:t>
                </a:r>
                <a14:m>
                  <m:oMath xmlns:m="http://schemas.openxmlformats.org/officeDocument/2006/math">
                    <m:nary>
                      <m:naryPr>
                        <m:grow m:val="on"/>
                        <m:ctrlPr>
                          <a:rPr lang="ar-AE" i="1">
                            <a:latin typeface="Cambria Math" panose="02040503050406030204" pitchFamily="18" charset="0"/>
                          </a:rPr>
                        </m:ctrlPr>
                      </m:naryPr>
                      <m:sub>
                        <m:r>
                          <a:rPr lang="ar-AE" i="1">
                            <a:latin typeface="Cambria Math" panose="02040503050406030204" pitchFamily="18" charset="0"/>
                          </a:rPr>
                          <m:t>𝑎</m:t>
                        </m:r>
                      </m:sub>
                      <m:sup>
                        <m:r>
                          <a:rPr lang="ar-AE" i="1">
                            <a:latin typeface="Cambria Math" panose="02040503050406030204" pitchFamily="18" charset="0"/>
                          </a:rPr>
                          <m:t>𝑏</m:t>
                        </m:r>
                      </m:sup>
                      <m:e>
                        <m:r>
                          <a:rPr lang="ar-AE" i="1">
                            <a:latin typeface="Cambria Math" panose="02040503050406030204" pitchFamily="18" charset="0"/>
                          </a:rPr>
                          <m:t>𝑓</m:t>
                        </m:r>
                      </m:e>
                    </m:nary>
                    <m:d>
                      <m:dPr>
                        <m:ctrlPr>
                          <a:rPr lang="ar-AE" i="1">
                            <a:latin typeface="Cambria Math" panose="02040503050406030204" pitchFamily="18" charset="0"/>
                          </a:rPr>
                        </m:ctrlPr>
                      </m:dPr>
                      <m:e>
                        <m:r>
                          <a:rPr lang="ar-AE" i="1">
                            <a:latin typeface="Cambria Math" panose="02040503050406030204" pitchFamily="18" charset="0"/>
                          </a:rPr>
                          <m:t>𝑥</m:t>
                        </m:r>
                      </m:e>
                    </m:d>
                    <m:r>
                      <m:rPr>
                        <m:nor/>
                      </m:rPr>
                      <a:rPr lang="ar-AE" i="1"/>
                      <m:t> </m:t>
                    </m:r>
                    <m:r>
                      <a:rPr lang="ar-AE" i="1">
                        <a:latin typeface="Cambria Math" panose="02040503050406030204" pitchFamily="18" charset="0"/>
                      </a:rPr>
                      <m:t>𝑑𝑥</m:t>
                    </m:r>
                  </m:oMath>
                </a14:m>
                <a:endParaRPr lang="ar-AE" dirty="0"/>
              </a:p>
              <a:p>
                <a:br>
                  <a:rPr lang="ar-AE" dirty="0"/>
                </a:br>
                <a:endParaRPr lang="ar-AE" dirty="0"/>
              </a:p>
              <a:p>
                <a:r>
                  <a:rPr lang="en-US" b="1" dirty="0"/>
                  <a:t>Steps:</a:t>
                </a:r>
                <a:endParaRPr lang="en-US" dirty="0"/>
              </a:p>
              <a:p>
                <a:r>
                  <a:rPr lang="en-US" dirty="0"/>
                  <a:t>Create a 2D array </a:t>
                </a:r>
                <a:r>
                  <a:rPr lang="en-US" b="1" dirty="0"/>
                  <a:t>R[0..L][0..L]</a:t>
                </a:r>
                <a:endParaRPr lang="en-US" dirty="0"/>
              </a:p>
              <a:p>
                <a:r>
                  <a:rPr lang="en-US" dirty="0"/>
                  <a:t>For </a:t>
                </a:r>
                <a:r>
                  <a:rPr lang="en-US" b="1" dirty="0"/>
                  <a:t>k = 0 to L</a:t>
                </a:r>
                <a:r>
                  <a:rPr lang="en-US" dirty="0"/>
                  <a:t>:</a:t>
                </a:r>
              </a:p>
              <a:p>
                <a:pPr lvl="1"/>
                <a:r>
                  <a:rPr lang="en-US" dirty="0"/>
                  <a:t>Set number of intervals:</a:t>
                </a:r>
                <a:br>
                  <a:rPr lang="en-US"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2</m:t>
                          </m:r>
                        </m:e>
                        <m:sup>
                          <m:r>
                            <a:rPr lang="ar-AE" i="1">
                              <a:latin typeface="Cambria Math" panose="02040503050406030204" pitchFamily="18" charset="0"/>
                            </a:rPr>
                            <m:t>𝑘</m:t>
                          </m:r>
                        </m:sup>
                      </m:sSup>
                    </m:oMath>
                  </m:oMathPara>
                </a14:m>
                <a:endParaRPr lang="ar-AE" dirty="0"/>
              </a:p>
              <a:p>
                <a:pPr lvl="1"/>
                <a:r>
                  <a:rPr lang="en-US" dirty="0"/>
                  <a:t>Compute first column using Trapezoidal Rule:</a:t>
                </a:r>
                <a:br>
                  <a:rPr lang="en-US"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𝑘</m:t>
                          </m:r>
                        </m:e>
                        <m:e>
                          <m:r>
                            <a:rPr lang="ar-AE">
                              <a:latin typeface="Cambria Math" panose="02040503050406030204" pitchFamily="18" charset="0"/>
                            </a:rPr>
                            <m:t>0</m:t>
                          </m:r>
                        </m:e>
                      </m:d>
                      <m:r>
                        <a:rPr lang="ar-AE">
                          <a:latin typeface="Cambria Math" panose="02040503050406030204" pitchFamily="18" charset="0"/>
                        </a:rPr>
                        <m:t>=</m:t>
                      </m:r>
                      <m:r>
                        <m:rPr>
                          <m:nor/>
                        </m:rPr>
                        <a:rPr lang="en-US" i="1"/>
                        <m:t>Trapezoidal</m:t>
                      </m:r>
                      <m:d>
                        <m:dPr>
                          <m:sepChr m:val=","/>
                          <m:ctrlPr>
                            <a:rPr lang="ar-AE" i="1">
                              <a:latin typeface="Cambria Math" panose="02040503050406030204" pitchFamily="18" charset="0"/>
                            </a:rPr>
                          </m:ctrlPr>
                        </m:dPr>
                        <m:e>
                          <m:r>
                            <a:rPr lang="ar-AE" i="1">
                              <a:latin typeface="Cambria Math" panose="02040503050406030204" pitchFamily="18" charset="0"/>
                            </a:rPr>
                            <m:t>𝑎</m:t>
                          </m:r>
                        </m:e>
                        <m:e>
                          <m:r>
                            <a:rPr lang="ar-AE" i="1">
                              <a:latin typeface="Cambria Math" panose="02040503050406030204" pitchFamily="18" charset="0"/>
                            </a:rPr>
                            <m:t>𝑏</m:t>
                          </m:r>
                        </m:e>
                        <m:e>
                          <m:r>
                            <a:rPr lang="ar-AE" i="1">
                              <a:latin typeface="Cambria Math" panose="02040503050406030204" pitchFamily="18" charset="0"/>
                            </a:rPr>
                            <m:t>𝑛</m:t>
                          </m:r>
                        </m:e>
                      </m:d>
                    </m:oMath>
                  </m:oMathPara>
                </a14:m>
                <a:endParaRPr lang="ar-AE" dirty="0"/>
              </a:p>
              <a:p>
                <a:r>
                  <a:rPr lang="en-US" dirty="0"/>
                  <a:t>For </a:t>
                </a:r>
                <a:r>
                  <a:rPr lang="en-US" b="1" dirty="0"/>
                  <a:t>j = 1 to k</a:t>
                </a:r>
                <a:r>
                  <a:rPr lang="en-US" dirty="0"/>
                  <a:t>:</a:t>
                </a:r>
              </a:p>
              <a:p>
                <a:pPr lvl="1"/>
                <a:r>
                  <a:rPr lang="en-US" dirty="0"/>
                  <a:t>Compute using Romberg formula:</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𝑘</m:t>
                          </m:r>
                        </m:e>
                        <m:e>
                          <m:r>
                            <a:rPr lang="ar-AE" i="1">
                              <a:latin typeface="Cambria Math" panose="02040503050406030204" pitchFamily="18" charset="0"/>
                            </a:rPr>
                            <m:t>𝑗</m:t>
                          </m:r>
                        </m:e>
                      </m:d>
                      <m:r>
                        <a:rPr lang="ar-AE">
                          <a:latin typeface="Cambria Math" panose="02040503050406030204" pitchFamily="18" charset="0"/>
                        </a:rPr>
                        <m:t>=</m:t>
                      </m:r>
                      <m:r>
                        <a:rPr lang="ar-AE"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𝑘</m:t>
                          </m:r>
                        </m:e>
                        <m:e>
                          <m:r>
                            <a:rPr lang="ar-AE" i="1">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e>
                      </m:d>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𝑘</m:t>
                              </m:r>
                            </m:e>
                            <m:e>
                              <m:r>
                                <a:rPr lang="ar-AE" i="1">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e>
                          </m:d>
                          <m:r>
                            <a:rPr lang="ar-AE">
                              <a:latin typeface="Cambria Math" panose="02040503050406030204" pitchFamily="18" charset="0"/>
                            </a:rPr>
                            <m:t>−</m:t>
                          </m:r>
                          <m:r>
                            <a:rPr lang="ar-AE"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𝑘</m:t>
                              </m:r>
                            </m:e>
                            <m:e>
                              <m:r>
                                <a:rPr lang="ar-AE">
                                  <a:latin typeface="Cambria Math" panose="02040503050406030204" pitchFamily="18" charset="0"/>
                                </a:rPr>
                                <m:t>−</m:t>
                              </m:r>
                              <m:r>
                                <a:rPr lang="ar-AE">
                                  <a:latin typeface="Cambria Math" panose="02040503050406030204" pitchFamily="18" charset="0"/>
                                </a:rPr>
                                <m:t>1</m:t>
                              </m:r>
                              <m:r>
                                <a:rPr lang="ar-AE" i="1">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e>
                          </m:d>
                        </m:num>
                        <m:den>
                          <m:sSup>
                            <m:sSupPr>
                              <m:ctrlPr>
                                <a:rPr lang="ar-AE" i="1">
                                  <a:latin typeface="Cambria Math" panose="02040503050406030204" pitchFamily="18" charset="0"/>
                                </a:rPr>
                              </m:ctrlPr>
                            </m:sSupPr>
                            <m:e>
                              <m:r>
                                <a:rPr lang="ar-AE">
                                  <a:latin typeface="Cambria Math" panose="02040503050406030204" pitchFamily="18" charset="0"/>
                                </a:rPr>
                                <m:t>4</m:t>
                              </m:r>
                            </m:e>
                            <m:sup>
                              <m:r>
                                <a:rPr lang="ar-AE" i="1">
                                  <a:latin typeface="Cambria Math" panose="02040503050406030204" pitchFamily="18" charset="0"/>
                                </a:rPr>
                                <m:t>𝑗</m:t>
                              </m:r>
                            </m:sup>
                          </m:sSup>
                          <m:r>
                            <a:rPr lang="ar-AE">
                              <a:latin typeface="Cambria Math" panose="02040503050406030204" pitchFamily="18" charset="0"/>
                            </a:rPr>
                            <m:t>−</m:t>
                          </m:r>
                          <m:r>
                            <a:rPr lang="ar-AE">
                              <a:latin typeface="Cambria Math" panose="02040503050406030204" pitchFamily="18" charset="0"/>
                            </a:rPr>
                            <m:t>1</m:t>
                          </m:r>
                        </m:den>
                      </m:f>
                    </m:oMath>
                  </m:oMathPara>
                </a14:m>
                <a:endParaRPr lang="ar-AE" dirty="0"/>
              </a:p>
              <a:p>
                <a:r>
                  <a:rPr lang="en-US" dirty="0"/>
                  <a:t>End loops</a:t>
                </a:r>
              </a:p>
              <a:p>
                <a:r>
                  <a:rPr lang="en-US" dirty="0"/>
                  <a:t>Return </a:t>
                </a:r>
                <a:r>
                  <a:rPr lang="en-US" b="1" dirty="0"/>
                  <a:t>R</a:t>
                </a:r>
                <a:r>
                  <a:rPr lang="en-US" dirty="0"/>
                  <a:t> (Best result is </a:t>
                </a:r>
                <a14:m>
                  <m:oMath xmlns:m="http://schemas.openxmlformats.org/officeDocument/2006/math">
                    <m:r>
                      <a:rPr lang="en-US" i="1">
                        <a:latin typeface="Cambria Math" panose="02040503050406030204" pitchFamily="18" charset="0"/>
                      </a:rPr>
                      <m:t>𝑅</m:t>
                    </m:r>
                    <m:d>
                      <m:dPr>
                        <m:sepChr m:val=","/>
                        <m:ctrlPr>
                          <a:rPr lang="ar-AE" i="1">
                            <a:latin typeface="Cambria Math" panose="02040503050406030204" pitchFamily="18" charset="0"/>
                          </a:rPr>
                        </m:ctrlPr>
                      </m:dPr>
                      <m:e>
                        <m:r>
                          <a:rPr lang="ar-AE" i="1">
                            <a:latin typeface="Cambria Math" panose="02040503050406030204" pitchFamily="18" charset="0"/>
                          </a:rPr>
                          <m:t>𝐿</m:t>
                        </m:r>
                      </m:e>
                      <m:e>
                        <m:r>
                          <a:rPr lang="ar-AE" i="1">
                            <a:latin typeface="Cambria Math" panose="02040503050406030204" pitchFamily="18" charset="0"/>
                          </a:rPr>
                          <m:t>𝐿</m:t>
                        </m:r>
                      </m:e>
                    </m:d>
                  </m:oMath>
                </a14:m>
                <a:r>
                  <a:rPr lang="ar-AE" dirty="0"/>
                  <a:t>)</a:t>
                </a:r>
              </a:p>
              <a:p>
                <a:pPr marL="0" indent="0" algn="ctr">
                  <a:lnSpc>
                    <a:spcPts val="5000"/>
                  </a:lnSpc>
                  <a:buNone/>
                </a:pPr>
                <a:endParaRPr lang="en-US" sz="4000" b="1" dirty="0">
                  <a:solidFill>
                    <a:srgbClr val="000000"/>
                  </a:solidFill>
                  <a:latin typeface="Inter Bold" pitchFamily="34" charset="0"/>
                  <a:ea typeface="Inter Bold" pitchFamily="34" charset="-122"/>
                  <a:cs typeface="Inter Bold" pitchFamily="34" charset="-120"/>
                </a:endParaRPr>
              </a:p>
            </p:txBody>
          </p:sp>
        </mc:Choice>
        <mc:Fallback>
          <p:sp>
            <p:nvSpPr>
              <p:cNvPr id="2" name="Text 0"/>
              <p:cNvSpPr>
                <a:spLocks noRot="1" noChangeAspect="1" noMove="1" noResize="1" noEditPoints="1" noAdjustHandles="1" noChangeArrowheads="1" noChangeShapeType="1" noTextEdit="1"/>
              </p:cNvSpPr>
              <p:nvPr/>
            </p:nvSpPr>
            <p:spPr>
              <a:xfrm>
                <a:off x="2094667" y="696039"/>
                <a:ext cx="10440948" cy="635794"/>
              </a:xfrm>
              <a:prstGeom prst="rect">
                <a:avLst/>
              </a:prstGeom>
              <a:blipFill>
                <a:blip r:embed="rId3"/>
                <a:stretch>
                  <a:fillRect l="-1402" t="-25962" r="-1285" b="-947115"/>
                </a:stretch>
              </a:blip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3551807-1B34-D383-EAFC-AF09E7CB2BB3}"/>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5803"/>
            <a:ext cx="7627144"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Romberg Integration: Concept </a:t>
            </a:r>
            <a:endParaRPr lang="en-US" sz="4000" dirty="0"/>
          </a:p>
        </p:txBody>
      </p:sp>
      <p:sp>
        <p:nvSpPr>
          <p:cNvPr id="3" name="Text 1"/>
          <p:cNvSpPr/>
          <p:nvPr/>
        </p:nvSpPr>
        <p:spPr>
          <a:xfrm>
            <a:off x="793790" y="1752005"/>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Romberg Integration is a powerful technique that significantly enhances the accuracy of the Trapezoidal Rule by using Richardson Extrapolation.</a:t>
            </a:r>
            <a:endParaRPr lang="en-US" sz="1600" dirty="0"/>
          </a:p>
        </p:txBody>
      </p:sp>
      <p:sp>
        <p:nvSpPr>
          <p:cNvPr id="4" name="Text 2"/>
          <p:cNvSpPr/>
          <p:nvPr/>
        </p:nvSpPr>
        <p:spPr>
          <a:xfrm>
            <a:off x="793790" y="2839045"/>
            <a:ext cx="3686175"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What is Romberg Integration?</a:t>
            </a:r>
            <a:endParaRPr lang="en-US" sz="2000" dirty="0"/>
          </a:p>
        </p:txBody>
      </p:sp>
      <p:sp>
        <p:nvSpPr>
          <p:cNvPr id="5" name="Text 3"/>
          <p:cNvSpPr/>
          <p:nvPr/>
        </p:nvSpPr>
        <p:spPr>
          <a:xfrm>
            <a:off x="793790" y="3361968"/>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It's an iterative method that combines multiple Trapezoidal Rule approximations (with different step sizes) to progressively eliminate lower-order error terms, yielding a much more accurate result.</a:t>
            </a:r>
            <a:endParaRPr lang="en-US" sz="1600" dirty="0"/>
          </a:p>
        </p:txBody>
      </p:sp>
      <p:sp>
        <p:nvSpPr>
          <p:cNvPr id="6" name="Text 4"/>
          <p:cNvSpPr/>
          <p:nvPr/>
        </p:nvSpPr>
        <p:spPr>
          <a:xfrm>
            <a:off x="793790" y="4872871"/>
            <a:ext cx="3215878"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Richardson Extrapolation:</a:t>
            </a:r>
            <a:endParaRPr lang="en-US" sz="2000" dirty="0"/>
          </a:p>
        </p:txBody>
      </p:sp>
      <p:sp>
        <p:nvSpPr>
          <p:cNvPr id="7" name="Text 5"/>
          <p:cNvSpPr/>
          <p:nvPr/>
        </p:nvSpPr>
        <p:spPr>
          <a:xfrm>
            <a:off x="793790" y="5395793"/>
            <a:ext cx="627245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The core idea is to use two approximations, </a:t>
            </a:r>
            <a:r>
              <a:rPr lang="en-US" sz="1600" i="1" dirty="0">
                <a:solidFill>
                  <a:srgbClr val="272525"/>
                </a:solidFill>
                <a:latin typeface="Inter" pitchFamily="34" charset="0"/>
                <a:ea typeface="Inter" pitchFamily="34" charset="-122"/>
                <a:cs typeface="Inter" pitchFamily="34" charset="-120"/>
              </a:rPr>
              <a:t>I(h)</a:t>
            </a:r>
            <a:r>
              <a:rPr lang="en-US" sz="1600" dirty="0">
                <a:solidFill>
                  <a:srgbClr val="272525"/>
                </a:solidFill>
                <a:latin typeface="Inter" pitchFamily="34" charset="0"/>
                <a:ea typeface="Inter" pitchFamily="34" charset="-122"/>
                <a:cs typeface="Inter" pitchFamily="34" charset="-120"/>
              </a:rPr>
              <a:t> and </a:t>
            </a:r>
            <a:r>
              <a:rPr lang="en-US" sz="1600" i="1" dirty="0">
                <a:solidFill>
                  <a:srgbClr val="272525"/>
                </a:solidFill>
                <a:latin typeface="Inter" pitchFamily="34" charset="0"/>
                <a:ea typeface="Inter" pitchFamily="34" charset="-122"/>
                <a:cs typeface="Inter" pitchFamily="34" charset="-120"/>
              </a:rPr>
              <a:t>I(h/2)</a:t>
            </a:r>
            <a:r>
              <a:rPr lang="en-US" sz="1600" dirty="0">
                <a:solidFill>
                  <a:srgbClr val="272525"/>
                </a:solidFill>
                <a:latin typeface="Inter" pitchFamily="34" charset="0"/>
                <a:ea typeface="Inter" pitchFamily="34" charset="-122"/>
                <a:cs typeface="Inter" pitchFamily="34" charset="-120"/>
              </a:rPr>
              <a:t>, to form a new, more accurate approximation that has a higher order of accuracy.</a:t>
            </a:r>
            <a:endParaRPr lang="en-US" sz="1600" dirty="0"/>
          </a:p>
        </p:txBody>
      </p:sp>
      <p:sp>
        <p:nvSpPr>
          <p:cNvPr id="8" name="Text 6"/>
          <p:cNvSpPr/>
          <p:nvPr/>
        </p:nvSpPr>
        <p:spPr>
          <a:xfrm>
            <a:off x="793790" y="6634282"/>
            <a:ext cx="6272451" cy="631031"/>
          </a:xfrm>
          <a:prstGeom prst="rect">
            <a:avLst/>
          </a:prstGeom>
          <a:noFill/>
          <a:ln/>
        </p:spPr>
        <p:txBody>
          <a:bodyPr wrap="square" lIns="0" tIns="0" rIns="0" bIns="0" rtlCol="0" anchor="t"/>
          <a:lstStyle/>
          <a:p>
            <a:pPr marL="0" indent="0" algn="l">
              <a:lnSpc>
                <a:spcPts val="2850"/>
              </a:lnSpc>
              <a:buNone/>
            </a:pPr>
            <a:endParaRPr lang="en-US" sz="1800" dirty="0"/>
          </a:p>
        </p:txBody>
      </p:sp>
      <p:pic>
        <p:nvPicPr>
          <p:cNvPr id="9" name="Image 0" descr="preencoded.png"/>
          <p:cNvPicPr>
            <a:picLocks noChangeAspect="1"/>
          </p:cNvPicPr>
          <p:nvPr/>
        </p:nvPicPr>
        <p:blipFill>
          <a:blip r:embed="rId3"/>
          <a:stretch>
            <a:fillRect/>
          </a:stretch>
        </p:blipFill>
        <p:spPr>
          <a:xfrm>
            <a:off x="793790" y="6634282"/>
            <a:ext cx="6272451" cy="631031"/>
          </a:xfrm>
          <a:prstGeom prst="rect">
            <a:avLst/>
          </a:prstGeom>
        </p:spPr>
      </p:pic>
      <p:sp>
        <p:nvSpPr>
          <p:cNvPr id="11" name="Text 7"/>
          <p:cNvSpPr/>
          <p:nvPr/>
        </p:nvSpPr>
        <p:spPr>
          <a:xfrm>
            <a:off x="7564161" y="6134282"/>
            <a:ext cx="4220528"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Why it improves Trapezoidal Rule:</a:t>
            </a:r>
            <a:endParaRPr lang="en-US" sz="2000" dirty="0"/>
          </a:p>
        </p:txBody>
      </p:sp>
      <p:sp>
        <p:nvSpPr>
          <p:cNvPr id="12" name="Text 8"/>
          <p:cNvSpPr/>
          <p:nvPr/>
        </p:nvSpPr>
        <p:spPr>
          <a:xfrm>
            <a:off x="7571780" y="6453131"/>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Systematically cancels out error terms.</a:t>
            </a:r>
            <a:endParaRPr lang="en-US" sz="1600" dirty="0"/>
          </a:p>
        </p:txBody>
      </p:sp>
      <p:sp>
        <p:nvSpPr>
          <p:cNvPr id="13" name="Text 9"/>
          <p:cNvSpPr/>
          <p:nvPr/>
        </p:nvSpPr>
        <p:spPr>
          <a:xfrm>
            <a:off x="7571780" y="6769225"/>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Achieves very fast convergence rates.</a:t>
            </a:r>
            <a:endParaRPr lang="en-US" sz="1600" dirty="0"/>
          </a:p>
        </p:txBody>
      </p:sp>
      <p:sp>
        <p:nvSpPr>
          <p:cNvPr id="14" name="Text 10"/>
          <p:cNvSpPr/>
          <p:nvPr/>
        </p:nvSpPr>
        <p:spPr>
          <a:xfrm>
            <a:off x="7571780" y="7081003"/>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Effectively increases the order of accuracy.</a:t>
            </a:r>
            <a:endParaRPr lang="en-US" sz="1600" dirty="0"/>
          </a:p>
        </p:txBody>
      </p:sp>
      <p:sp>
        <p:nvSpPr>
          <p:cNvPr id="15" name="Rectangle 14">
            <a:extLst>
              <a:ext uri="{FF2B5EF4-FFF2-40B4-BE49-F238E27FC236}">
                <a16:creationId xmlns:a16="http://schemas.microsoft.com/office/drawing/2014/main" id="{13650E56-C288-AC98-3332-9EA7B44CFFD7}"/>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olden ratio in a spiral&#10;&#10;AI-generated content may be incorrect.">
            <a:extLst>
              <a:ext uri="{FF2B5EF4-FFF2-40B4-BE49-F238E27FC236}">
                <a16:creationId xmlns:a16="http://schemas.microsoft.com/office/drawing/2014/main" id="{C664616C-8EBE-8400-767B-66171BDC9A53}"/>
              </a:ext>
            </a:extLst>
          </p:cNvPr>
          <p:cNvPicPr>
            <a:picLocks noChangeAspect="1"/>
          </p:cNvPicPr>
          <p:nvPr/>
        </p:nvPicPr>
        <p:blipFill>
          <a:blip r:embed="rId4"/>
          <a:stretch>
            <a:fillRect/>
          </a:stretch>
        </p:blipFill>
        <p:spPr>
          <a:xfrm>
            <a:off x="7476706" y="2238639"/>
            <a:ext cx="5972068" cy="37782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1476</Words>
  <Application>Microsoft Office PowerPoint</Application>
  <PresentationFormat>Custom</PresentationFormat>
  <Paragraphs>209</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Inter</vt:lpstr>
      <vt:lpstr>Inter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Sarhan Saad</dc:creator>
  <cp:lastModifiedBy>Sarhan Saad</cp:lastModifiedBy>
  <cp:revision>4</cp:revision>
  <dcterms:created xsi:type="dcterms:W3CDTF">2026-01-14T16:19:19Z</dcterms:created>
  <dcterms:modified xsi:type="dcterms:W3CDTF">2026-01-14T16:37:12Z</dcterms:modified>
</cp:coreProperties>
</file>